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6" r:id="rId11"/>
    <p:sldId id="267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552" autoAdjust="0"/>
  </p:normalViewPr>
  <p:slideViewPr>
    <p:cSldViewPr snapToGrid="0" snapToObjects="1">
      <p:cViewPr varScale="1">
        <p:scale>
          <a:sx n="127" d="100"/>
          <a:sy n="127" d="100"/>
        </p:scale>
        <p:origin x="1164" y="3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93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5148D-0F71-033B-EE69-D1D26912F9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87ED1F-79F8-5D37-1EA4-54F52E0281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CD06B4-1CED-1A67-2993-6721581030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9192B-C35B-B5AF-3CB7-1A292C59C5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031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286750" y="285750"/>
            <a:ext cx="571500" cy="571500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8286750" y="285750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itaú</a:t>
            </a:r>
            <a:endParaRPr lang="en-US" sz="1397" dirty="0"/>
          </a:p>
        </p:txBody>
      </p:sp>
      <p:sp>
        <p:nvSpPr>
          <p:cNvPr id="5" name="Text 2"/>
          <p:cNvSpPr/>
          <p:nvPr/>
        </p:nvSpPr>
        <p:spPr>
          <a:xfrm>
            <a:off x="2527855" y="869082"/>
            <a:ext cx="4088290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Inteligência Artificial</a:t>
            </a:r>
            <a:endParaRPr lang="en-US" sz="2862" dirty="0"/>
          </a:p>
        </p:txBody>
      </p:sp>
      <p:sp>
        <p:nvSpPr>
          <p:cNvPr id="6" name="Text 3"/>
          <p:cNvSpPr/>
          <p:nvPr/>
        </p:nvSpPr>
        <p:spPr>
          <a:xfrm>
            <a:off x="2071688" y="1383069"/>
            <a:ext cx="5000625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Aplicada ao</a:t>
            </a:r>
            <a:endParaRPr lang="en-US" sz="2862" dirty="0"/>
          </a:p>
        </p:txBody>
      </p:sp>
      <p:sp>
        <p:nvSpPr>
          <p:cNvPr id="7" name="Text 4"/>
          <p:cNvSpPr/>
          <p:nvPr/>
        </p:nvSpPr>
        <p:spPr>
          <a:xfrm>
            <a:off x="2071688" y="1863123"/>
            <a:ext cx="5000625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Desenvolvimento de</a:t>
            </a:r>
            <a:endParaRPr lang="en-US" sz="2862" dirty="0"/>
          </a:p>
        </p:txBody>
      </p:sp>
      <p:sp>
        <p:nvSpPr>
          <p:cNvPr id="8" name="Text 5"/>
          <p:cNvSpPr/>
          <p:nvPr/>
        </p:nvSpPr>
        <p:spPr>
          <a:xfrm>
            <a:off x="2071688" y="2343178"/>
            <a:ext cx="5000625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Software</a:t>
            </a:r>
            <a:endParaRPr lang="en-US" sz="2862" dirty="0"/>
          </a:p>
        </p:txBody>
      </p:sp>
      <p:sp>
        <p:nvSpPr>
          <p:cNvPr id="9" name="Text 6"/>
          <p:cNvSpPr/>
          <p:nvPr/>
        </p:nvSpPr>
        <p:spPr>
          <a:xfrm>
            <a:off x="2071688" y="3037545"/>
            <a:ext cx="5000625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397" b="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Estudo de caso: API Convivência Operações</a:t>
            </a:r>
            <a:endParaRPr lang="en-US" sz="1397" dirty="0"/>
          </a:p>
        </p:txBody>
      </p:sp>
      <p:sp>
        <p:nvSpPr>
          <p:cNvPr id="10" name="Text 7"/>
          <p:cNvSpPr/>
          <p:nvPr/>
        </p:nvSpPr>
        <p:spPr>
          <a:xfrm>
            <a:off x="2071688" y="3623332"/>
            <a:ext cx="5000625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a </a:t>
            </a:r>
            <a:r>
              <a:rPr lang="en-US" sz="885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IA transformou uma aplicação 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 muitas classes e regras de negócio em minutos,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identificando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melhorias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arquitetura, resiliencia e performance.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Implementando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os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ajustes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apontados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deixando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para o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desenvolvedor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</a:t>
            </a:r>
            <a:r>
              <a:rPr lang="en-US" sz="942" dirty="0" err="1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</a:t>
            </a:r>
            <a:r>
              <a:rPr lang="en-US" sz="942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final.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285750" y="4722019"/>
            <a:ext cx="1476366" cy="127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Igor Meira de Jesus</a:t>
            </a:r>
            <a:endParaRPr 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7596657" y="4715287"/>
            <a:ext cx="1033937" cy="127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b="1" dirty="0" err="1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Outubro</a:t>
            </a: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2025</a:t>
            </a:r>
            <a:endParaRPr 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52849" y="357188"/>
            <a:ext cx="4638303" cy="2743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Conclusão: IA Acelera Melhoria Contínua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642938" y="774371"/>
            <a:ext cx="7858125" cy="848320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8472488" y="774371"/>
            <a:ext cx="28575" cy="848320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42938" y="774371"/>
            <a:ext cx="28575" cy="848320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928688" y="917246"/>
            <a:ext cx="72866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IA + Engenharia de Software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928688" y="1158348"/>
            <a:ext cx="7286625" cy="3214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7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Eficiência, Resiliência e Qualidade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— A inteligência artificial potencializa as capacidades do desenvolvedor, permitindo entregar software de melhor qualidade em menos tempo.</a:t>
            </a:r>
            <a:endParaRPr lang="en-US" sz="734" dirty="0"/>
          </a:p>
        </p:txBody>
      </p:sp>
      <p:sp>
        <p:nvSpPr>
          <p:cNvPr id="9" name="Shape 6"/>
          <p:cNvSpPr/>
          <p:nvPr/>
        </p:nvSpPr>
        <p:spPr>
          <a:xfrm>
            <a:off x="642938" y="1765567"/>
            <a:ext cx="2543175" cy="848655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642938" y="1765567"/>
            <a:ext cx="2543175" cy="21431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57238" y="1879867"/>
            <a:ext cx="231457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📊</a:t>
            </a:r>
            <a:endParaRPr lang="en-US" sz="1486" dirty="0"/>
          </a:p>
        </p:txBody>
      </p:sp>
      <p:sp>
        <p:nvSpPr>
          <p:cNvPr id="12" name="Text 9"/>
          <p:cNvSpPr/>
          <p:nvPr/>
        </p:nvSpPr>
        <p:spPr>
          <a:xfrm>
            <a:off x="757238" y="2165617"/>
            <a:ext cx="23145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Qualidade Técnica</a:t>
            </a:r>
            <a:endParaRPr lang="en-US" sz="683" dirty="0"/>
          </a:p>
        </p:txBody>
      </p:sp>
      <p:sp>
        <p:nvSpPr>
          <p:cNvPr id="13" name="Text 10"/>
          <p:cNvSpPr/>
          <p:nvPr/>
        </p:nvSpPr>
        <p:spPr>
          <a:xfrm>
            <a:off x="757238" y="2358498"/>
            <a:ext cx="2314575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2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Código modular e aderente a SOLID</a:t>
            </a:r>
            <a:endParaRPr lang="en-US" sz="621" dirty="0"/>
          </a:p>
        </p:txBody>
      </p:sp>
      <p:sp>
        <p:nvSpPr>
          <p:cNvPr id="14" name="Shape 11"/>
          <p:cNvSpPr/>
          <p:nvPr/>
        </p:nvSpPr>
        <p:spPr>
          <a:xfrm>
            <a:off x="3300413" y="1765567"/>
            <a:ext cx="2543175" cy="848655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2"/>
          <p:cNvSpPr/>
          <p:nvPr/>
        </p:nvSpPr>
        <p:spPr>
          <a:xfrm>
            <a:off x="3300413" y="1765567"/>
            <a:ext cx="2543175" cy="21431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3"/>
          <p:cNvSpPr/>
          <p:nvPr/>
        </p:nvSpPr>
        <p:spPr>
          <a:xfrm>
            <a:off x="3414713" y="1879867"/>
            <a:ext cx="231457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⏱️</a:t>
            </a:r>
            <a:endParaRPr lang="en-US" sz="1486" dirty="0"/>
          </a:p>
        </p:txBody>
      </p:sp>
      <p:sp>
        <p:nvSpPr>
          <p:cNvPr id="17" name="Text 14"/>
          <p:cNvSpPr/>
          <p:nvPr/>
        </p:nvSpPr>
        <p:spPr>
          <a:xfrm>
            <a:off x="3414713" y="2165617"/>
            <a:ext cx="23145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Tempo Economizado</a:t>
            </a:r>
            <a:endParaRPr lang="en-US" sz="683" dirty="0"/>
          </a:p>
        </p:txBody>
      </p:sp>
      <p:sp>
        <p:nvSpPr>
          <p:cNvPr id="18" name="Text 15"/>
          <p:cNvSpPr/>
          <p:nvPr/>
        </p:nvSpPr>
        <p:spPr>
          <a:xfrm>
            <a:off x="3414713" y="2358498"/>
            <a:ext cx="2314575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2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8x mais rápido na análise</a:t>
            </a:r>
            <a:endParaRPr lang="en-US" sz="621" dirty="0"/>
          </a:p>
        </p:txBody>
      </p:sp>
      <p:sp>
        <p:nvSpPr>
          <p:cNvPr id="19" name="Shape 16"/>
          <p:cNvSpPr/>
          <p:nvPr/>
        </p:nvSpPr>
        <p:spPr>
          <a:xfrm>
            <a:off x="5957888" y="1765567"/>
            <a:ext cx="2543175" cy="848655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Shape 17"/>
          <p:cNvSpPr/>
          <p:nvPr/>
        </p:nvSpPr>
        <p:spPr>
          <a:xfrm>
            <a:off x="5957888" y="1765567"/>
            <a:ext cx="2543175" cy="21431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Text 18"/>
          <p:cNvSpPr/>
          <p:nvPr/>
        </p:nvSpPr>
        <p:spPr>
          <a:xfrm>
            <a:off x="6072188" y="1879867"/>
            <a:ext cx="231457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486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📈</a:t>
            </a:r>
            <a:endParaRPr lang="en-US" sz="1486" dirty="0"/>
          </a:p>
        </p:txBody>
      </p:sp>
      <p:sp>
        <p:nvSpPr>
          <p:cNvPr id="22" name="Text 19"/>
          <p:cNvSpPr/>
          <p:nvPr/>
        </p:nvSpPr>
        <p:spPr>
          <a:xfrm>
            <a:off x="6072188" y="2165617"/>
            <a:ext cx="23145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Resultados Mensuráveis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6072188" y="2358498"/>
            <a:ext cx="2314575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2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Resiliência comprovada em produção</a:t>
            </a:r>
            <a:endParaRPr lang="en-US" sz="621" dirty="0"/>
          </a:p>
        </p:txBody>
      </p:sp>
      <p:sp>
        <p:nvSpPr>
          <p:cNvPr id="24" name="Shape 21"/>
          <p:cNvSpPr/>
          <p:nvPr/>
        </p:nvSpPr>
        <p:spPr>
          <a:xfrm>
            <a:off x="642938" y="2735666"/>
            <a:ext cx="7858125" cy="551855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Shape 22"/>
          <p:cNvSpPr/>
          <p:nvPr/>
        </p:nvSpPr>
        <p:spPr>
          <a:xfrm>
            <a:off x="8472488" y="2735666"/>
            <a:ext cx="28575" cy="551855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6" name="Shape 23"/>
          <p:cNvSpPr/>
          <p:nvPr/>
        </p:nvSpPr>
        <p:spPr>
          <a:xfrm>
            <a:off x="642938" y="2735666"/>
            <a:ext cx="28575" cy="551855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7" name="Text 24"/>
          <p:cNvSpPr/>
          <p:nvPr/>
        </p:nvSpPr>
        <p:spPr>
          <a:xfrm>
            <a:off x="928688" y="2849966"/>
            <a:ext cx="72866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Responsabilidade do Desenvolvedor</a:t>
            </a:r>
            <a:endParaRPr lang="en-US" sz="634" dirty="0"/>
          </a:p>
        </p:txBody>
      </p:sp>
      <p:sp>
        <p:nvSpPr>
          <p:cNvPr id="28" name="Text 25"/>
          <p:cNvSpPr/>
          <p:nvPr/>
        </p:nvSpPr>
        <p:spPr>
          <a:xfrm>
            <a:off x="928688" y="3033917"/>
            <a:ext cx="7286625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Validar, testar e revisar o código. A IA é uma ferramenta poderosa, mas a qualidade entregue é responsabilidade da equipe.</a:t>
            </a:r>
            <a:endParaRPr lang="en-US" sz="674" dirty="0"/>
          </a:p>
        </p:txBody>
      </p:sp>
      <p:sp>
        <p:nvSpPr>
          <p:cNvPr id="29" name="Text 26"/>
          <p:cNvSpPr/>
          <p:nvPr/>
        </p:nvSpPr>
        <p:spPr>
          <a:xfrm>
            <a:off x="642938" y="3523264"/>
            <a:ext cx="78581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Próximo Passo: Replicar em Outros Projetos</a:t>
            </a:r>
            <a:endParaRPr lang="en-US" sz="784" dirty="0"/>
          </a:p>
        </p:txBody>
      </p:sp>
      <p:sp>
        <p:nvSpPr>
          <p:cNvPr id="30" name="Text 27"/>
          <p:cNvSpPr/>
          <p:nvPr/>
        </p:nvSpPr>
        <p:spPr>
          <a:xfrm>
            <a:off x="642938" y="3721503"/>
            <a:ext cx="785812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800"/>
              </a:lnSpc>
              <a:buNone/>
            </a:pPr>
            <a:r>
              <a:rPr lang="en-US" sz="621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Democratizar análise e refatoração de qualidade empresarial para toda a organização</a:t>
            </a:r>
            <a:endParaRPr lang="en-US" sz="621" dirty="0"/>
          </a:p>
        </p:txBody>
      </p:sp>
      <p:sp>
        <p:nvSpPr>
          <p:cNvPr id="31" name="Shape 19">
            <a:extLst>
              <a:ext uri="{FF2B5EF4-FFF2-40B4-BE49-F238E27FC236}">
                <a16:creationId xmlns:a16="http://schemas.microsoft.com/office/drawing/2014/main" id="{69128775-5002-CE21-49FC-F88870060B4A}"/>
              </a:ext>
            </a:extLst>
          </p:cNvPr>
          <p:cNvSpPr/>
          <p:nvPr/>
        </p:nvSpPr>
        <p:spPr>
          <a:xfrm>
            <a:off x="428625" y="3937045"/>
            <a:ext cx="8286750" cy="926902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Text 21">
            <a:extLst>
              <a:ext uri="{FF2B5EF4-FFF2-40B4-BE49-F238E27FC236}">
                <a16:creationId xmlns:a16="http://schemas.microsoft.com/office/drawing/2014/main" id="{47CBD155-343D-056D-1222-3E47570F7222}"/>
              </a:ext>
            </a:extLst>
          </p:cNvPr>
          <p:cNvSpPr/>
          <p:nvPr/>
        </p:nvSpPr>
        <p:spPr>
          <a:xfrm>
            <a:off x="600075" y="4108495"/>
            <a:ext cx="79438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Chamada para Ação</a:t>
            </a:r>
            <a:endParaRPr lang="en-US" sz="784" dirty="0"/>
          </a:p>
        </p:txBody>
      </p:sp>
      <p:sp>
        <p:nvSpPr>
          <p:cNvPr id="33" name="Text 22">
            <a:extLst>
              <a:ext uri="{FF2B5EF4-FFF2-40B4-BE49-F238E27FC236}">
                <a16:creationId xmlns:a16="http://schemas.microsoft.com/office/drawing/2014/main" id="{9AF64AE5-D580-75F4-028D-E719F70DF5F0}"/>
              </a:ext>
            </a:extLst>
          </p:cNvPr>
          <p:cNvSpPr/>
          <p:nvPr/>
        </p:nvSpPr>
        <p:spPr>
          <a:xfrm>
            <a:off x="600075" y="4349596"/>
            <a:ext cx="79438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sucesso deste projeto demonstra o potencial da </a:t>
            </a:r>
            <a:r>
              <a:rPr lang="en-US" sz="7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IA como ferramenta estratégica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para melhoria contínua. Próximo passo: </a:t>
            </a:r>
            <a:r>
              <a:rPr lang="en-US" sz="7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replicar este modelo em toda a organização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criando uma cultura de qualidade técnica sustentável e inovação acelerada.</a:t>
            </a:r>
            <a:endParaRPr lang="en-US" sz="780" dirty="0"/>
          </a:p>
        </p:txBody>
      </p:sp>
      <p:sp>
        <p:nvSpPr>
          <p:cNvPr id="34" name="Shape 20">
            <a:extLst>
              <a:ext uri="{FF2B5EF4-FFF2-40B4-BE49-F238E27FC236}">
                <a16:creationId xmlns:a16="http://schemas.microsoft.com/office/drawing/2014/main" id="{F6557137-D2D4-8414-A4EB-485177690BE0}"/>
              </a:ext>
            </a:extLst>
          </p:cNvPr>
          <p:cNvSpPr/>
          <p:nvPr/>
        </p:nvSpPr>
        <p:spPr>
          <a:xfrm>
            <a:off x="442912" y="3930064"/>
            <a:ext cx="28575" cy="926902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70A70-53A0-9F11-D095-4458B2CCB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C09F724-96FC-B14C-3B59-D6D808F0A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513F4FD1-1707-5831-97F5-420ED28454B7}"/>
              </a:ext>
            </a:extLst>
          </p:cNvPr>
          <p:cNvSpPr/>
          <p:nvPr/>
        </p:nvSpPr>
        <p:spPr>
          <a:xfrm>
            <a:off x="8286750" y="285750"/>
            <a:ext cx="571500" cy="571500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627DBC6-CB9C-980A-F510-A69D2C53E30D}"/>
              </a:ext>
            </a:extLst>
          </p:cNvPr>
          <p:cNvSpPr/>
          <p:nvPr/>
        </p:nvSpPr>
        <p:spPr>
          <a:xfrm>
            <a:off x="8286750" y="285750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itaú</a:t>
            </a:r>
            <a:endParaRPr lang="en-US" sz="1397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38DDE269-39EB-C8EE-D86F-B511BCB46B88}"/>
              </a:ext>
            </a:extLst>
          </p:cNvPr>
          <p:cNvSpPr/>
          <p:nvPr/>
        </p:nvSpPr>
        <p:spPr>
          <a:xfrm>
            <a:off x="3640430" y="1273119"/>
            <a:ext cx="1863139" cy="46192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kern="0" spc="-1" dirty="0" err="1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Obrigado</a:t>
            </a:r>
            <a:r>
              <a:rPr lang="en-US" sz="2862" b="1" kern="0" spc="-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!</a:t>
            </a:r>
            <a:endParaRPr lang="en-US" sz="2862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A918DC9-4DBC-FE2B-628F-3CCB8906F8EE}"/>
              </a:ext>
            </a:extLst>
          </p:cNvPr>
          <p:cNvSpPr/>
          <p:nvPr/>
        </p:nvSpPr>
        <p:spPr>
          <a:xfrm>
            <a:off x="2792326" y="2145608"/>
            <a:ext cx="3445943" cy="42614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IA + </a:t>
            </a:r>
            <a:r>
              <a:rPr lang="en-US" b="1" kern="0" spc="-1" dirty="0" err="1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Engenharia</a:t>
            </a:r>
            <a:r>
              <a:rPr lang="en-US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Software =</a:t>
            </a:r>
            <a:endParaRPr lang="en-US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6DEBFC87-0509-D748-0A47-BF131CDC0E6C}"/>
              </a:ext>
            </a:extLst>
          </p:cNvPr>
          <p:cNvSpPr/>
          <p:nvPr/>
        </p:nvSpPr>
        <p:spPr>
          <a:xfrm>
            <a:off x="2569897" y="2625662"/>
            <a:ext cx="3890810" cy="42614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b="1" kern="0" spc="-1" dirty="0" err="1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Eficiência</a:t>
            </a:r>
            <a:r>
              <a:rPr lang="en-US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</a:t>
            </a:r>
            <a:r>
              <a:rPr lang="en-US" b="1" kern="0" spc="-1" dirty="0" err="1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Resiliência</a:t>
            </a:r>
            <a:r>
              <a:rPr lang="en-US" b="1" kern="0" spc="-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r>
              <a:rPr lang="en-US" b="1" kern="0" spc="-1" dirty="0" err="1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Qualidade</a:t>
            </a:r>
            <a:endParaRPr lang="en-US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C3BBF7A0-55E4-9CBA-7084-C09A2274A831}"/>
              </a:ext>
            </a:extLst>
          </p:cNvPr>
          <p:cNvSpPr/>
          <p:nvPr/>
        </p:nvSpPr>
        <p:spPr>
          <a:xfrm>
            <a:off x="285750" y="4722019"/>
            <a:ext cx="1476366" cy="127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Igor Meira de Jesus</a:t>
            </a:r>
            <a:endParaRPr 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30805E26-ABEE-772B-033C-3899658AF35B}"/>
              </a:ext>
            </a:extLst>
          </p:cNvPr>
          <p:cNvSpPr/>
          <p:nvPr/>
        </p:nvSpPr>
        <p:spPr>
          <a:xfrm>
            <a:off x="7596657" y="4715287"/>
            <a:ext cx="1033937" cy="127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b="1" dirty="0" err="1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Outubro</a:t>
            </a:r>
            <a:r>
              <a:rPr lang="en-US" sz="1200" b="1" dirty="0">
                <a:solidFill>
                  <a:schemeClr val="accent2">
                    <a:lumMod val="75000"/>
                  </a:schemeClr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2025</a:t>
            </a:r>
            <a:endParaRPr lang="en-US" sz="1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729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3929063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Contexto do Projeto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428625" y="1011538"/>
            <a:ext cx="1907381" cy="742950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1011538"/>
            <a:ext cx="21431" cy="742950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571500" y="1154413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Classes</a:t>
            </a:r>
            <a:endParaRPr lang="en-US" sz="634" dirty="0"/>
          </a:p>
        </p:txBody>
      </p:sp>
      <p:sp>
        <p:nvSpPr>
          <p:cNvPr id="7" name="Text 4"/>
          <p:cNvSpPr/>
          <p:nvPr/>
        </p:nvSpPr>
        <p:spPr>
          <a:xfrm>
            <a:off x="571500" y="1338365"/>
            <a:ext cx="1621631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100+</a:t>
            </a:r>
            <a:endParaRPr lang="en-US" sz="1397" dirty="0"/>
          </a:p>
        </p:txBody>
      </p:sp>
      <p:sp>
        <p:nvSpPr>
          <p:cNvPr id="8" name="Shape 5"/>
          <p:cNvSpPr/>
          <p:nvPr/>
        </p:nvSpPr>
        <p:spPr>
          <a:xfrm>
            <a:off x="2450306" y="1011538"/>
            <a:ext cx="1907381" cy="742950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6"/>
          <p:cNvSpPr/>
          <p:nvPr/>
        </p:nvSpPr>
        <p:spPr>
          <a:xfrm>
            <a:off x="2450306" y="1011538"/>
            <a:ext cx="21431" cy="742950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2593181" y="1154413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Linguagem</a:t>
            </a:r>
            <a:endParaRPr lang="en-US" sz="634" dirty="0"/>
          </a:p>
        </p:txBody>
      </p:sp>
      <p:sp>
        <p:nvSpPr>
          <p:cNvPr id="11" name="Text 8"/>
          <p:cNvSpPr/>
          <p:nvPr/>
        </p:nvSpPr>
        <p:spPr>
          <a:xfrm>
            <a:off x="2593181" y="1338365"/>
            <a:ext cx="1621631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Java/Kotlin</a:t>
            </a:r>
            <a:endParaRPr lang="en-US" sz="1397" dirty="0"/>
          </a:p>
        </p:txBody>
      </p:sp>
      <p:sp>
        <p:nvSpPr>
          <p:cNvPr id="12" name="Shape 9"/>
          <p:cNvSpPr/>
          <p:nvPr/>
        </p:nvSpPr>
        <p:spPr>
          <a:xfrm>
            <a:off x="428625" y="1868788"/>
            <a:ext cx="1907381" cy="742950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10"/>
          <p:cNvSpPr/>
          <p:nvPr/>
        </p:nvSpPr>
        <p:spPr>
          <a:xfrm>
            <a:off x="428625" y="1868788"/>
            <a:ext cx="21431" cy="742950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571500" y="2011663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Build Tool</a:t>
            </a:r>
            <a:endParaRPr lang="en-US" sz="634" dirty="0"/>
          </a:p>
        </p:txBody>
      </p:sp>
      <p:sp>
        <p:nvSpPr>
          <p:cNvPr id="15" name="Text 12"/>
          <p:cNvSpPr/>
          <p:nvPr/>
        </p:nvSpPr>
        <p:spPr>
          <a:xfrm>
            <a:off x="571500" y="2195615"/>
            <a:ext cx="1621631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Maven</a:t>
            </a:r>
            <a:endParaRPr lang="en-US" sz="1397" dirty="0"/>
          </a:p>
        </p:txBody>
      </p:sp>
      <p:sp>
        <p:nvSpPr>
          <p:cNvPr id="16" name="Shape 13"/>
          <p:cNvSpPr/>
          <p:nvPr/>
        </p:nvSpPr>
        <p:spPr>
          <a:xfrm>
            <a:off x="2450306" y="1868788"/>
            <a:ext cx="1907381" cy="742950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4"/>
          <p:cNvSpPr/>
          <p:nvPr/>
        </p:nvSpPr>
        <p:spPr>
          <a:xfrm>
            <a:off x="2450306" y="1868788"/>
            <a:ext cx="21431" cy="742950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2593181" y="2011663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Status</a:t>
            </a:r>
            <a:endParaRPr lang="en-US" sz="634" dirty="0"/>
          </a:p>
        </p:txBody>
      </p:sp>
      <p:sp>
        <p:nvSpPr>
          <p:cNvPr id="19" name="Text 16"/>
          <p:cNvSpPr/>
          <p:nvPr/>
        </p:nvSpPr>
        <p:spPr>
          <a:xfrm>
            <a:off x="2593181" y="2195615"/>
            <a:ext cx="1621631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Produção</a:t>
            </a:r>
            <a:endParaRPr lang="en-US" sz="1397" dirty="0"/>
          </a:p>
        </p:txBody>
      </p:sp>
      <p:sp>
        <p:nvSpPr>
          <p:cNvPr id="20" name="Shape 17"/>
          <p:cNvSpPr/>
          <p:nvPr/>
        </p:nvSpPr>
        <p:spPr>
          <a:xfrm>
            <a:off x="428625" y="2897488"/>
            <a:ext cx="3929063" cy="1098352"/>
          </a:xfrm>
          <a:prstGeom prst="rect">
            <a:avLst/>
          </a:prstGeom>
          <a:solidFill>
            <a:srgbClr val="EC7000">
              <a:alpha val="12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428625" y="2897488"/>
            <a:ext cx="28575" cy="1098352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600075" y="3068938"/>
            <a:ext cx="358616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Desafio</a:t>
            </a:r>
            <a:endParaRPr lang="en-US" sz="784" dirty="0"/>
          </a:p>
        </p:txBody>
      </p:sp>
      <p:sp>
        <p:nvSpPr>
          <p:cNvPr id="23" name="Text 20"/>
          <p:cNvSpPr/>
          <p:nvPr/>
        </p:nvSpPr>
        <p:spPr>
          <a:xfrm>
            <a:off x="600075" y="3310040"/>
            <a:ext cx="3586163" cy="52001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Projeto complexo em produção, mas com problemas silenciosos que ninguém havia detectado. Como identificar e corrigir desvios de arquitetura, resiliência e performance sem expertise profunda?</a:t>
            </a:r>
            <a:endParaRPr lang="en-US" sz="780" dirty="0"/>
          </a:p>
        </p:txBody>
      </p:sp>
      <p:sp>
        <p:nvSpPr>
          <p:cNvPr id="24" name="Text 21"/>
          <p:cNvSpPr/>
          <p:nvPr/>
        </p:nvSpPr>
        <p:spPr>
          <a:xfrm>
            <a:off x="4786313" y="428625"/>
            <a:ext cx="392906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Objetivos da Avaliação</a:t>
            </a:r>
            <a:endParaRPr lang="en-US" sz="784" dirty="0"/>
          </a:p>
        </p:txBody>
      </p:sp>
      <p:sp>
        <p:nvSpPr>
          <p:cNvPr id="25" name="Shape 22"/>
          <p:cNvSpPr/>
          <p:nvPr/>
        </p:nvSpPr>
        <p:spPr>
          <a:xfrm>
            <a:off x="4786313" y="584002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6" name="Text 23"/>
          <p:cNvSpPr/>
          <p:nvPr/>
        </p:nvSpPr>
        <p:spPr>
          <a:xfrm>
            <a:off x="4786313" y="584002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📐</a:t>
            </a:r>
            <a:endParaRPr lang="en-US" sz="784" dirty="0"/>
          </a:p>
        </p:txBody>
      </p:sp>
      <p:sp>
        <p:nvSpPr>
          <p:cNvPr id="27" name="Text 24"/>
          <p:cNvSpPr/>
          <p:nvPr/>
        </p:nvSpPr>
        <p:spPr>
          <a:xfrm>
            <a:off x="5072063" y="584002"/>
            <a:ext cx="3313081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Avaliar arquitetura e aderência a Hexagonal e principios do SOLID</a:t>
            </a:r>
            <a:endParaRPr lang="en-US" sz="780" dirty="0"/>
          </a:p>
        </p:txBody>
      </p:sp>
      <p:sp>
        <p:nvSpPr>
          <p:cNvPr id="28" name="Shape 25"/>
          <p:cNvSpPr/>
          <p:nvPr/>
        </p:nvSpPr>
        <p:spPr>
          <a:xfrm>
            <a:off x="4786313" y="884039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Text 26"/>
          <p:cNvSpPr/>
          <p:nvPr/>
        </p:nvSpPr>
        <p:spPr>
          <a:xfrm>
            <a:off x="4786313" y="884039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🛡️</a:t>
            </a:r>
            <a:endParaRPr lang="en-US" sz="784" dirty="0"/>
          </a:p>
        </p:txBody>
      </p:sp>
      <p:sp>
        <p:nvSpPr>
          <p:cNvPr id="30" name="Text 27"/>
          <p:cNvSpPr/>
          <p:nvPr/>
        </p:nvSpPr>
        <p:spPr>
          <a:xfrm>
            <a:off x="5072063" y="884039"/>
            <a:ext cx="3061264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Identificar falta de resiliência (Circuit Breaker, Retry, Timeout)</a:t>
            </a:r>
            <a:endParaRPr lang="en-US" sz="780" dirty="0"/>
          </a:p>
        </p:txBody>
      </p:sp>
      <p:sp>
        <p:nvSpPr>
          <p:cNvPr id="31" name="Shape 28"/>
          <p:cNvSpPr/>
          <p:nvPr/>
        </p:nvSpPr>
        <p:spPr>
          <a:xfrm>
            <a:off x="4786313" y="1184077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Text 29"/>
          <p:cNvSpPr/>
          <p:nvPr/>
        </p:nvSpPr>
        <p:spPr>
          <a:xfrm>
            <a:off x="4786313" y="1184077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⚡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5072063" y="1184077"/>
            <a:ext cx="2649662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Otimizar performance sem alterar regras de negócio</a:t>
            </a:r>
            <a:endParaRPr lang="en-US" sz="780" dirty="0"/>
          </a:p>
        </p:txBody>
      </p:sp>
      <p:sp>
        <p:nvSpPr>
          <p:cNvPr id="34" name="Shape 31"/>
          <p:cNvSpPr/>
          <p:nvPr/>
        </p:nvSpPr>
        <p:spPr>
          <a:xfrm>
            <a:off x="4786313" y="1484114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5" name="Text 32"/>
          <p:cNvSpPr/>
          <p:nvPr/>
        </p:nvSpPr>
        <p:spPr>
          <a:xfrm>
            <a:off x="4786313" y="1484114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🔍</a:t>
            </a:r>
            <a:endParaRPr lang="en-US" sz="784" dirty="0"/>
          </a:p>
        </p:txBody>
      </p:sp>
      <p:sp>
        <p:nvSpPr>
          <p:cNvPr id="36" name="Text 33"/>
          <p:cNvSpPr/>
          <p:nvPr/>
        </p:nvSpPr>
        <p:spPr>
          <a:xfrm>
            <a:off x="5072063" y="1484114"/>
            <a:ext cx="2802471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Validar que build continua funcionando após mudanças</a:t>
            </a:r>
            <a:endParaRPr lang="en-US" sz="780" dirty="0"/>
          </a:p>
        </p:txBody>
      </p:sp>
      <p:sp>
        <p:nvSpPr>
          <p:cNvPr id="37" name="Shape 34"/>
          <p:cNvSpPr/>
          <p:nvPr/>
        </p:nvSpPr>
        <p:spPr>
          <a:xfrm>
            <a:off x="4786313" y="1898452"/>
            <a:ext cx="3929063" cy="926902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8" name="Shape 35"/>
          <p:cNvSpPr/>
          <p:nvPr/>
        </p:nvSpPr>
        <p:spPr>
          <a:xfrm>
            <a:off x="4786313" y="1898452"/>
            <a:ext cx="28575" cy="926902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9" name="Text 36"/>
          <p:cNvSpPr/>
          <p:nvPr/>
        </p:nvSpPr>
        <p:spPr>
          <a:xfrm>
            <a:off x="4957763" y="2069902"/>
            <a:ext cx="358616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Solução</a:t>
            </a:r>
            <a:endParaRPr lang="en-US" sz="784" dirty="0"/>
          </a:p>
        </p:txBody>
      </p:sp>
      <p:sp>
        <p:nvSpPr>
          <p:cNvPr id="40" name="Text 37"/>
          <p:cNvSpPr/>
          <p:nvPr/>
        </p:nvSpPr>
        <p:spPr>
          <a:xfrm>
            <a:off x="4957763" y="2311003"/>
            <a:ext cx="3586163" cy="52001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Utilizar GitHub Copilot Agent </a:t>
            </a:r>
            <a:r>
              <a:rPr lang="en-US" sz="780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80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Stackspot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para análise </a:t>
            </a:r>
            <a:r>
              <a:rPr lang="en-US" sz="780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automática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do </a:t>
            </a:r>
            <a:r>
              <a:rPr lang="en-US" sz="780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projeto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implementação de melhorias seguindo boas práticas de </a:t>
            </a:r>
            <a:r>
              <a:rPr lang="en-US" sz="780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desenvolvimento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78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549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5045915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Metodologia: 3 Passos para Transformação</a:t>
            </a:r>
            <a:endParaRPr lang="en-US" sz="1602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125" y="940101"/>
            <a:ext cx="7143750" cy="250031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428625" y="3654726"/>
            <a:ext cx="2666991" cy="1171575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2"/>
          <p:cNvSpPr/>
          <p:nvPr/>
        </p:nvSpPr>
        <p:spPr>
          <a:xfrm>
            <a:off x="428625" y="3654726"/>
            <a:ext cx="21431" cy="11715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571500" y="3769026"/>
            <a:ext cx="238124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Passo 1: Análise</a:t>
            </a:r>
            <a:endParaRPr lang="en-US" sz="683" dirty="0"/>
          </a:p>
        </p:txBody>
      </p:sp>
      <p:sp>
        <p:nvSpPr>
          <p:cNvPr id="8" name="Text 4"/>
          <p:cNvSpPr/>
          <p:nvPr/>
        </p:nvSpPr>
        <p:spPr>
          <a:xfrm>
            <a:off x="571500" y="3961907"/>
            <a:ext cx="2381241" cy="6015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00"/>
              </a:lnSpc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Enviar prompt ao GitHub Copilot Agent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Stackspot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solicitando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análise detalhada de arquitetura, resiliência e performance.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Analisar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arquivo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instruções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gerado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 </a:t>
            </a:r>
            <a:endParaRPr lang="en-US" sz="727" dirty="0"/>
          </a:p>
        </p:txBody>
      </p:sp>
      <p:sp>
        <p:nvSpPr>
          <p:cNvPr id="9" name="Shape 5"/>
          <p:cNvSpPr/>
          <p:nvPr/>
        </p:nvSpPr>
        <p:spPr>
          <a:xfrm>
            <a:off x="3238491" y="3654726"/>
            <a:ext cx="2666991" cy="1171575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6"/>
          <p:cNvSpPr/>
          <p:nvPr/>
        </p:nvSpPr>
        <p:spPr>
          <a:xfrm>
            <a:off x="3238491" y="3654726"/>
            <a:ext cx="21431" cy="11715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3381366" y="3769026"/>
            <a:ext cx="238124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Passo 2: Implementação</a:t>
            </a:r>
            <a:endParaRPr lang="en-US" sz="683" dirty="0"/>
          </a:p>
        </p:txBody>
      </p:sp>
      <p:sp>
        <p:nvSpPr>
          <p:cNvPr id="12" name="Text 8"/>
          <p:cNvSpPr/>
          <p:nvPr/>
        </p:nvSpPr>
        <p:spPr>
          <a:xfrm>
            <a:off x="3381366" y="3961907"/>
            <a:ext cx="2381241" cy="44768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Agente implementa automaticamente as melhorias sugeridas.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Analisar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arquivo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gerado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os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detalhes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todas as mudanças</a:t>
            </a:r>
            <a:endParaRPr lang="en-US" sz="727" dirty="0"/>
          </a:p>
        </p:txBody>
      </p:sp>
      <p:sp>
        <p:nvSpPr>
          <p:cNvPr id="13" name="Shape 9"/>
          <p:cNvSpPr/>
          <p:nvPr/>
        </p:nvSpPr>
        <p:spPr>
          <a:xfrm>
            <a:off x="6048356" y="3654726"/>
            <a:ext cx="2667019" cy="1171575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0"/>
          <p:cNvSpPr/>
          <p:nvPr/>
        </p:nvSpPr>
        <p:spPr>
          <a:xfrm>
            <a:off x="6048356" y="3654726"/>
            <a:ext cx="21431" cy="1171575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6191231" y="3769026"/>
            <a:ext cx="238126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Passo 3: Validação</a:t>
            </a:r>
            <a:endParaRPr lang="en-US" sz="683" dirty="0"/>
          </a:p>
        </p:txBody>
      </p:sp>
      <p:sp>
        <p:nvSpPr>
          <p:cNvPr id="16" name="Text 12"/>
          <p:cNvSpPr/>
          <p:nvPr/>
        </p:nvSpPr>
        <p:spPr>
          <a:xfrm>
            <a:off x="6191231" y="3961907"/>
            <a:ext cx="2381269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Executar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build e start para validar que o projeto compila e funciona corretamente com todas as mudanças aplicadas</a:t>
            </a:r>
            <a:endParaRPr lang="en-US" sz="72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6531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Resultados Técnicos Alcançados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428625" y="940101"/>
            <a:ext cx="26479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🛡️ Resilience4j</a:t>
            </a:r>
            <a:endParaRPr lang="en-US" sz="784" dirty="0"/>
          </a:p>
        </p:txBody>
      </p:sp>
      <p:sp>
        <p:nvSpPr>
          <p:cNvPr id="5" name="Shape 2"/>
          <p:cNvSpPr/>
          <p:nvPr/>
        </p:nvSpPr>
        <p:spPr>
          <a:xfrm>
            <a:off x="428625" y="1266927"/>
            <a:ext cx="2647931" cy="973336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428625" y="1266927"/>
            <a:ext cx="21431" cy="973336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571500" y="1381227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Circuit Breaker</a:t>
            </a:r>
            <a:endParaRPr lang="en-US" sz="683" dirty="0"/>
          </a:p>
        </p:txBody>
      </p:sp>
      <p:sp>
        <p:nvSpPr>
          <p:cNvPr id="8" name="Text 5"/>
          <p:cNvSpPr/>
          <p:nvPr/>
        </p:nvSpPr>
        <p:spPr>
          <a:xfrm>
            <a:off x="571500" y="1574109"/>
            <a:ext cx="2362181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Implementado em 6 adapters HTTP para prevenir cascata de falhas</a:t>
            </a:r>
            <a:endParaRPr lang="en-US" sz="674" dirty="0"/>
          </a:p>
        </p:txBody>
      </p:sp>
      <p:sp>
        <p:nvSpPr>
          <p:cNvPr id="9" name="Shape 6"/>
          <p:cNvSpPr/>
          <p:nvPr/>
        </p:nvSpPr>
        <p:spPr>
          <a:xfrm>
            <a:off x="571500" y="1952727"/>
            <a:ext cx="2362181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571500" y="1952727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Estado: OPEN/CLOSED/HALF_OPEN</a:t>
            </a:r>
            <a:endParaRPr lang="en-US" sz="584" dirty="0"/>
          </a:p>
        </p:txBody>
      </p:sp>
      <p:sp>
        <p:nvSpPr>
          <p:cNvPr id="11" name="Shape 8"/>
          <p:cNvSpPr/>
          <p:nvPr/>
        </p:nvSpPr>
        <p:spPr>
          <a:xfrm>
            <a:off x="428625" y="2354563"/>
            <a:ext cx="2647931" cy="973336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9"/>
          <p:cNvSpPr/>
          <p:nvPr/>
        </p:nvSpPr>
        <p:spPr>
          <a:xfrm>
            <a:off x="428625" y="2354563"/>
            <a:ext cx="21431" cy="973336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571500" y="2468863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Retry Inteligente</a:t>
            </a:r>
            <a:endParaRPr lang="en-US" sz="683" dirty="0"/>
          </a:p>
        </p:txBody>
      </p:sp>
      <p:sp>
        <p:nvSpPr>
          <p:cNvPr id="14" name="Text 11"/>
          <p:cNvSpPr/>
          <p:nvPr/>
        </p:nvSpPr>
        <p:spPr>
          <a:xfrm>
            <a:off x="571500" y="2661745"/>
            <a:ext cx="2362181" cy="2786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Retry exponencial com backoff para falhas transitórias</a:t>
            </a:r>
            <a:endParaRPr lang="en-US" sz="674" dirty="0"/>
          </a:p>
        </p:txBody>
      </p:sp>
      <p:sp>
        <p:nvSpPr>
          <p:cNvPr id="15" name="Shape 12"/>
          <p:cNvSpPr/>
          <p:nvPr/>
        </p:nvSpPr>
        <p:spPr>
          <a:xfrm>
            <a:off x="571500" y="3040363"/>
            <a:ext cx="2362181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3"/>
          <p:cNvSpPr/>
          <p:nvPr/>
        </p:nvSpPr>
        <p:spPr>
          <a:xfrm>
            <a:off x="571500" y="3040363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Max Attempts: 3</a:t>
            </a:r>
            <a:endParaRPr lang="en-US" sz="584" dirty="0"/>
          </a:p>
        </p:txBody>
      </p:sp>
      <p:sp>
        <p:nvSpPr>
          <p:cNvPr id="17" name="Shape 14"/>
          <p:cNvSpPr/>
          <p:nvPr/>
        </p:nvSpPr>
        <p:spPr>
          <a:xfrm>
            <a:off x="428625" y="3442199"/>
            <a:ext cx="2647931" cy="834033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5"/>
          <p:cNvSpPr/>
          <p:nvPr/>
        </p:nvSpPr>
        <p:spPr>
          <a:xfrm>
            <a:off x="428625" y="3442199"/>
            <a:ext cx="21431" cy="834033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6"/>
          <p:cNvSpPr/>
          <p:nvPr/>
        </p:nvSpPr>
        <p:spPr>
          <a:xfrm>
            <a:off x="571500" y="3556499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Timeout</a:t>
            </a:r>
            <a:endParaRPr lang="en-US" sz="683" dirty="0"/>
          </a:p>
        </p:txBody>
      </p:sp>
      <p:sp>
        <p:nvSpPr>
          <p:cNvPr id="20" name="Text 17"/>
          <p:cNvSpPr/>
          <p:nvPr/>
        </p:nvSpPr>
        <p:spPr>
          <a:xfrm>
            <a:off x="571500" y="3749380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Proteção contra threads presas indefinidamente</a:t>
            </a:r>
            <a:endParaRPr lang="en-US" sz="674" dirty="0"/>
          </a:p>
        </p:txBody>
      </p:sp>
      <p:sp>
        <p:nvSpPr>
          <p:cNvPr id="21" name="Shape 18"/>
          <p:cNvSpPr/>
          <p:nvPr/>
        </p:nvSpPr>
        <p:spPr>
          <a:xfrm>
            <a:off x="571500" y="3988696"/>
            <a:ext cx="2362181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571500" y="3988696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Timeout: 10s</a:t>
            </a:r>
            <a:endParaRPr lang="en-US" sz="584" dirty="0"/>
          </a:p>
        </p:txBody>
      </p:sp>
      <p:sp>
        <p:nvSpPr>
          <p:cNvPr id="23" name="Shape 20"/>
          <p:cNvSpPr/>
          <p:nvPr/>
        </p:nvSpPr>
        <p:spPr>
          <a:xfrm>
            <a:off x="428625" y="4390532"/>
            <a:ext cx="2647931" cy="834033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21"/>
          <p:cNvSpPr/>
          <p:nvPr/>
        </p:nvSpPr>
        <p:spPr>
          <a:xfrm>
            <a:off x="428625" y="4390532"/>
            <a:ext cx="21431" cy="834033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Text 22"/>
          <p:cNvSpPr/>
          <p:nvPr/>
        </p:nvSpPr>
        <p:spPr>
          <a:xfrm>
            <a:off x="571500" y="4504832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Fallback</a:t>
            </a:r>
            <a:endParaRPr lang="en-US" sz="683" dirty="0"/>
          </a:p>
        </p:txBody>
      </p:sp>
      <p:sp>
        <p:nvSpPr>
          <p:cNvPr id="26" name="Text 23"/>
          <p:cNvSpPr/>
          <p:nvPr/>
        </p:nvSpPr>
        <p:spPr>
          <a:xfrm>
            <a:off x="571500" y="4697713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Resposta alternativa quando serviço falha</a:t>
            </a:r>
            <a:endParaRPr lang="en-US" sz="674" dirty="0"/>
          </a:p>
        </p:txBody>
      </p:sp>
      <p:sp>
        <p:nvSpPr>
          <p:cNvPr id="27" name="Shape 24"/>
          <p:cNvSpPr/>
          <p:nvPr/>
        </p:nvSpPr>
        <p:spPr>
          <a:xfrm>
            <a:off x="571500" y="4937029"/>
            <a:ext cx="2362181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8" name="Text 25"/>
          <p:cNvSpPr/>
          <p:nvPr/>
        </p:nvSpPr>
        <p:spPr>
          <a:xfrm>
            <a:off x="571500" y="4937029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Graceful Degradation</a:t>
            </a:r>
            <a:endParaRPr lang="en-US" sz="584" dirty="0"/>
          </a:p>
        </p:txBody>
      </p:sp>
      <p:sp>
        <p:nvSpPr>
          <p:cNvPr id="29" name="Text 26"/>
          <p:cNvSpPr/>
          <p:nvPr/>
        </p:nvSpPr>
        <p:spPr>
          <a:xfrm>
            <a:off x="3248006" y="940101"/>
            <a:ext cx="264795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⚡ Cache &amp; Performance</a:t>
            </a:r>
            <a:endParaRPr lang="en-US" sz="784" dirty="0"/>
          </a:p>
        </p:txBody>
      </p:sp>
      <p:sp>
        <p:nvSpPr>
          <p:cNvPr id="30" name="Shape 27"/>
          <p:cNvSpPr/>
          <p:nvPr/>
        </p:nvSpPr>
        <p:spPr>
          <a:xfrm>
            <a:off x="3248006" y="1266927"/>
            <a:ext cx="2647959" cy="834033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1" name="Shape 28"/>
          <p:cNvSpPr/>
          <p:nvPr/>
        </p:nvSpPr>
        <p:spPr>
          <a:xfrm>
            <a:off x="3248006" y="1266927"/>
            <a:ext cx="21431" cy="834033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Text 29"/>
          <p:cNvSpPr/>
          <p:nvPr/>
        </p:nvSpPr>
        <p:spPr>
          <a:xfrm>
            <a:off x="3390881" y="1381227"/>
            <a:ext cx="23622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Caffeine Cache</a:t>
            </a:r>
            <a:endParaRPr lang="en-US" sz="683" dirty="0"/>
          </a:p>
        </p:txBody>
      </p:sp>
      <p:sp>
        <p:nvSpPr>
          <p:cNvPr id="33" name="Text 30"/>
          <p:cNvSpPr/>
          <p:nvPr/>
        </p:nvSpPr>
        <p:spPr>
          <a:xfrm>
            <a:off x="3390881" y="1574109"/>
            <a:ext cx="236220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Cache em memória com TTL configurável</a:t>
            </a:r>
            <a:endParaRPr lang="en-US" sz="674" dirty="0"/>
          </a:p>
        </p:txBody>
      </p:sp>
      <p:sp>
        <p:nvSpPr>
          <p:cNvPr id="34" name="Shape 31"/>
          <p:cNvSpPr/>
          <p:nvPr/>
        </p:nvSpPr>
        <p:spPr>
          <a:xfrm>
            <a:off x="3390881" y="1813424"/>
            <a:ext cx="2362209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5" name="Text 32"/>
          <p:cNvSpPr/>
          <p:nvPr/>
        </p:nvSpPr>
        <p:spPr>
          <a:xfrm>
            <a:off x="3390881" y="1813424"/>
            <a:ext cx="2362209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TTL: 5 minutos</a:t>
            </a:r>
            <a:endParaRPr lang="en-US" sz="584" dirty="0"/>
          </a:p>
        </p:txBody>
      </p:sp>
      <p:sp>
        <p:nvSpPr>
          <p:cNvPr id="36" name="Shape 33"/>
          <p:cNvSpPr/>
          <p:nvPr/>
        </p:nvSpPr>
        <p:spPr>
          <a:xfrm>
            <a:off x="3248006" y="2215260"/>
            <a:ext cx="2647959" cy="834033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7" name="Shape 34"/>
          <p:cNvSpPr/>
          <p:nvPr/>
        </p:nvSpPr>
        <p:spPr>
          <a:xfrm>
            <a:off x="3248006" y="2215260"/>
            <a:ext cx="21431" cy="834033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8" name="Text 35"/>
          <p:cNvSpPr/>
          <p:nvPr/>
        </p:nvSpPr>
        <p:spPr>
          <a:xfrm>
            <a:off x="3390881" y="2329560"/>
            <a:ext cx="23622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Latência</a:t>
            </a:r>
            <a:endParaRPr lang="en-US" sz="683" dirty="0"/>
          </a:p>
        </p:txBody>
      </p:sp>
      <p:sp>
        <p:nvSpPr>
          <p:cNvPr id="39" name="Text 36"/>
          <p:cNvSpPr/>
          <p:nvPr/>
        </p:nvSpPr>
        <p:spPr>
          <a:xfrm>
            <a:off x="3390881" y="2522441"/>
            <a:ext cx="236220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Eliminação de chamadas HTTP desnecessárias</a:t>
            </a:r>
            <a:endParaRPr lang="en-US" sz="674" dirty="0"/>
          </a:p>
        </p:txBody>
      </p:sp>
      <p:sp>
        <p:nvSpPr>
          <p:cNvPr id="40" name="Shape 37"/>
          <p:cNvSpPr/>
          <p:nvPr/>
        </p:nvSpPr>
        <p:spPr>
          <a:xfrm>
            <a:off x="3390881" y="2761757"/>
            <a:ext cx="2362209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1" name="Text 38"/>
          <p:cNvSpPr/>
          <p:nvPr/>
        </p:nvSpPr>
        <p:spPr>
          <a:xfrm>
            <a:off x="3390881" y="2761757"/>
            <a:ext cx="2362209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-30% Latência</a:t>
            </a:r>
            <a:endParaRPr lang="en-US" sz="584" dirty="0"/>
          </a:p>
        </p:txBody>
      </p:sp>
      <p:sp>
        <p:nvSpPr>
          <p:cNvPr id="42" name="Shape 39"/>
          <p:cNvSpPr/>
          <p:nvPr/>
        </p:nvSpPr>
        <p:spPr>
          <a:xfrm>
            <a:off x="3248006" y="3163593"/>
            <a:ext cx="2647959" cy="834033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3" name="Shape 40"/>
          <p:cNvSpPr/>
          <p:nvPr/>
        </p:nvSpPr>
        <p:spPr>
          <a:xfrm>
            <a:off x="3248006" y="3163593"/>
            <a:ext cx="21431" cy="834033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4" name="Text 41"/>
          <p:cNvSpPr/>
          <p:nvPr/>
        </p:nvSpPr>
        <p:spPr>
          <a:xfrm>
            <a:off x="3390881" y="3277893"/>
            <a:ext cx="23622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Logs Otimizados</a:t>
            </a:r>
            <a:endParaRPr lang="en-US" sz="683" dirty="0"/>
          </a:p>
        </p:txBody>
      </p:sp>
      <p:sp>
        <p:nvSpPr>
          <p:cNvPr id="45" name="Text 42"/>
          <p:cNvSpPr/>
          <p:nvPr/>
        </p:nvSpPr>
        <p:spPr>
          <a:xfrm>
            <a:off x="3390881" y="3470774"/>
            <a:ext cx="236220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Remoção de logs excessivos e duplicados</a:t>
            </a:r>
            <a:endParaRPr lang="en-US" sz="674" dirty="0"/>
          </a:p>
        </p:txBody>
      </p:sp>
      <p:sp>
        <p:nvSpPr>
          <p:cNvPr id="46" name="Shape 43"/>
          <p:cNvSpPr/>
          <p:nvPr/>
        </p:nvSpPr>
        <p:spPr>
          <a:xfrm>
            <a:off x="3390881" y="3710090"/>
            <a:ext cx="2362209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7" name="Text 44"/>
          <p:cNvSpPr/>
          <p:nvPr/>
        </p:nvSpPr>
        <p:spPr>
          <a:xfrm>
            <a:off x="3390881" y="3710090"/>
            <a:ext cx="2362209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-40% Volume</a:t>
            </a:r>
            <a:endParaRPr lang="en-US" sz="584" dirty="0"/>
          </a:p>
        </p:txBody>
      </p:sp>
      <p:sp>
        <p:nvSpPr>
          <p:cNvPr id="48" name="Shape 45"/>
          <p:cNvSpPr/>
          <p:nvPr/>
        </p:nvSpPr>
        <p:spPr>
          <a:xfrm>
            <a:off x="3248006" y="4111926"/>
            <a:ext cx="2647959" cy="834033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9" name="Shape 46"/>
          <p:cNvSpPr/>
          <p:nvPr/>
        </p:nvSpPr>
        <p:spPr>
          <a:xfrm>
            <a:off x="3248006" y="4111926"/>
            <a:ext cx="21431" cy="834033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0" name="Text 47"/>
          <p:cNvSpPr/>
          <p:nvPr/>
        </p:nvSpPr>
        <p:spPr>
          <a:xfrm>
            <a:off x="3390881" y="4226226"/>
            <a:ext cx="23622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Validações</a:t>
            </a:r>
            <a:endParaRPr lang="en-US" sz="683" dirty="0"/>
          </a:p>
        </p:txBody>
      </p:sp>
      <p:sp>
        <p:nvSpPr>
          <p:cNvPr id="51" name="Text 48"/>
          <p:cNvSpPr/>
          <p:nvPr/>
        </p:nvSpPr>
        <p:spPr>
          <a:xfrm>
            <a:off x="3390881" y="4419107"/>
            <a:ext cx="2362209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Eliminação de validações duplicadas</a:t>
            </a:r>
            <a:endParaRPr lang="en-US" sz="674" dirty="0"/>
          </a:p>
        </p:txBody>
      </p:sp>
      <p:sp>
        <p:nvSpPr>
          <p:cNvPr id="52" name="Shape 49"/>
          <p:cNvSpPr/>
          <p:nvPr/>
        </p:nvSpPr>
        <p:spPr>
          <a:xfrm>
            <a:off x="3390881" y="4658423"/>
            <a:ext cx="2362209" cy="173236"/>
          </a:xfrm>
          <a:prstGeom prst="rect">
            <a:avLst/>
          </a:prstGeom>
          <a:solidFill>
            <a:srgbClr val="EC7000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3" name="Text 50"/>
          <p:cNvSpPr/>
          <p:nvPr/>
        </p:nvSpPr>
        <p:spPr>
          <a:xfrm>
            <a:off x="3390881" y="4658423"/>
            <a:ext cx="2362209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Código Limpo</a:t>
            </a:r>
            <a:endParaRPr lang="en-US" sz="584" dirty="0"/>
          </a:p>
        </p:txBody>
      </p:sp>
      <p:sp>
        <p:nvSpPr>
          <p:cNvPr id="54" name="Text 51"/>
          <p:cNvSpPr/>
          <p:nvPr/>
        </p:nvSpPr>
        <p:spPr>
          <a:xfrm>
            <a:off x="6067416" y="940101"/>
            <a:ext cx="26479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📊 Arquitetura &amp; Observabilidade</a:t>
            </a:r>
            <a:endParaRPr lang="en-US" sz="784" dirty="0"/>
          </a:p>
        </p:txBody>
      </p:sp>
      <p:sp>
        <p:nvSpPr>
          <p:cNvPr id="55" name="Shape 52"/>
          <p:cNvSpPr/>
          <p:nvPr/>
        </p:nvSpPr>
        <p:spPr>
          <a:xfrm>
            <a:off x="6067416" y="1266927"/>
            <a:ext cx="2647931" cy="834033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6" name="Shape 53"/>
          <p:cNvSpPr/>
          <p:nvPr/>
        </p:nvSpPr>
        <p:spPr>
          <a:xfrm>
            <a:off x="6067416" y="1266927"/>
            <a:ext cx="21431" cy="834033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7" name="Text 54"/>
          <p:cNvSpPr/>
          <p:nvPr/>
        </p:nvSpPr>
        <p:spPr>
          <a:xfrm>
            <a:off x="6210291" y="1381227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Hexagonal Architecture</a:t>
            </a:r>
            <a:endParaRPr lang="en-US" sz="683" dirty="0"/>
          </a:p>
        </p:txBody>
      </p:sp>
      <p:sp>
        <p:nvSpPr>
          <p:cNvPr id="58" name="Text 55"/>
          <p:cNvSpPr/>
          <p:nvPr/>
        </p:nvSpPr>
        <p:spPr>
          <a:xfrm>
            <a:off x="6210291" y="1574109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UseCases movidos para application/usecases</a:t>
            </a:r>
            <a:endParaRPr lang="en-US" sz="674" dirty="0"/>
          </a:p>
        </p:txBody>
      </p:sp>
      <p:sp>
        <p:nvSpPr>
          <p:cNvPr id="59" name="Shape 56"/>
          <p:cNvSpPr/>
          <p:nvPr/>
        </p:nvSpPr>
        <p:spPr>
          <a:xfrm>
            <a:off x="6210291" y="1813424"/>
            <a:ext cx="2362181" cy="173236"/>
          </a:xfrm>
          <a:prstGeom prst="rect">
            <a:avLst/>
          </a:prstGeom>
          <a:solidFill>
            <a:srgbClr val="51CF66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0" name="Text 57"/>
          <p:cNvSpPr/>
          <p:nvPr/>
        </p:nvSpPr>
        <p:spPr>
          <a:xfrm>
            <a:off x="6210291" y="1813424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SOLID Compliant</a:t>
            </a:r>
            <a:endParaRPr lang="en-US" sz="584" dirty="0"/>
          </a:p>
        </p:txBody>
      </p:sp>
      <p:sp>
        <p:nvSpPr>
          <p:cNvPr id="61" name="Shape 58"/>
          <p:cNvSpPr/>
          <p:nvPr/>
        </p:nvSpPr>
        <p:spPr>
          <a:xfrm>
            <a:off x="6067416" y="2215260"/>
            <a:ext cx="2647931" cy="834033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2" name="Shape 59"/>
          <p:cNvSpPr/>
          <p:nvPr/>
        </p:nvSpPr>
        <p:spPr>
          <a:xfrm>
            <a:off x="6067416" y="2215260"/>
            <a:ext cx="21431" cy="834033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3" name="Text 60"/>
          <p:cNvSpPr/>
          <p:nvPr/>
        </p:nvSpPr>
        <p:spPr>
          <a:xfrm>
            <a:off x="6210291" y="2329560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Princípios SOLID</a:t>
            </a:r>
            <a:endParaRPr lang="en-US" sz="683" dirty="0"/>
          </a:p>
        </p:txBody>
      </p:sp>
      <p:sp>
        <p:nvSpPr>
          <p:cNvPr id="64" name="Text 61"/>
          <p:cNvSpPr/>
          <p:nvPr/>
        </p:nvSpPr>
        <p:spPr>
          <a:xfrm>
            <a:off x="6210291" y="2522441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Separação de responsabilidades e extensibilidade</a:t>
            </a:r>
            <a:endParaRPr lang="en-US" sz="674" dirty="0"/>
          </a:p>
        </p:txBody>
      </p:sp>
      <p:sp>
        <p:nvSpPr>
          <p:cNvPr id="65" name="Shape 62"/>
          <p:cNvSpPr/>
          <p:nvPr/>
        </p:nvSpPr>
        <p:spPr>
          <a:xfrm>
            <a:off x="6210291" y="2761757"/>
            <a:ext cx="2362181" cy="173236"/>
          </a:xfrm>
          <a:prstGeom prst="rect">
            <a:avLst/>
          </a:prstGeom>
          <a:solidFill>
            <a:srgbClr val="51CF66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6" name="Text 63"/>
          <p:cNvSpPr/>
          <p:nvPr/>
        </p:nvSpPr>
        <p:spPr>
          <a:xfrm>
            <a:off x="6210291" y="2761757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SRP + OCP</a:t>
            </a:r>
            <a:endParaRPr lang="en-US" sz="584" dirty="0"/>
          </a:p>
        </p:txBody>
      </p:sp>
      <p:sp>
        <p:nvSpPr>
          <p:cNvPr id="67" name="Shape 64"/>
          <p:cNvSpPr/>
          <p:nvPr/>
        </p:nvSpPr>
        <p:spPr>
          <a:xfrm>
            <a:off x="6067416" y="3163593"/>
            <a:ext cx="2647931" cy="834033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8" name="Shape 65"/>
          <p:cNvSpPr/>
          <p:nvPr/>
        </p:nvSpPr>
        <p:spPr>
          <a:xfrm>
            <a:off x="6067416" y="3163593"/>
            <a:ext cx="21431" cy="834033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9" name="Text 66"/>
          <p:cNvSpPr/>
          <p:nvPr/>
        </p:nvSpPr>
        <p:spPr>
          <a:xfrm>
            <a:off x="6210291" y="3277893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Prometheus Metrics</a:t>
            </a:r>
            <a:endParaRPr lang="en-US" sz="683" dirty="0"/>
          </a:p>
        </p:txBody>
      </p:sp>
      <p:sp>
        <p:nvSpPr>
          <p:cNvPr id="70" name="Text 67"/>
          <p:cNvSpPr/>
          <p:nvPr/>
        </p:nvSpPr>
        <p:spPr>
          <a:xfrm>
            <a:off x="6210291" y="3470774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Integração com Micrometer para observabilidade</a:t>
            </a:r>
            <a:endParaRPr lang="en-US" sz="674" dirty="0"/>
          </a:p>
        </p:txBody>
      </p:sp>
      <p:sp>
        <p:nvSpPr>
          <p:cNvPr id="71" name="Shape 68"/>
          <p:cNvSpPr/>
          <p:nvPr/>
        </p:nvSpPr>
        <p:spPr>
          <a:xfrm>
            <a:off x="6210291" y="3710090"/>
            <a:ext cx="2362181" cy="173236"/>
          </a:xfrm>
          <a:prstGeom prst="rect">
            <a:avLst/>
          </a:prstGeom>
          <a:solidFill>
            <a:srgbClr val="51CF66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2" name="Text 69"/>
          <p:cNvSpPr/>
          <p:nvPr/>
        </p:nvSpPr>
        <p:spPr>
          <a:xfrm>
            <a:off x="6210291" y="3710090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Monitoramento</a:t>
            </a:r>
            <a:endParaRPr lang="en-US" sz="584" dirty="0"/>
          </a:p>
        </p:txBody>
      </p:sp>
      <p:sp>
        <p:nvSpPr>
          <p:cNvPr id="73" name="Shape 70"/>
          <p:cNvSpPr/>
          <p:nvPr/>
        </p:nvSpPr>
        <p:spPr>
          <a:xfrm>
            <a:off x="6067416" y="4111926"/>
            <a:ext cx="2647931" cy="834033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4" name="Shape 71"/>
          <p:cNvSpPr/>
          <p:nvPr/>
        </p:nvSpPr>
        <p:spPr>
          <a:xfrm>
            <a:off x="6067416" y="4111926"/>
            <a:ext cx="21431" cy="834033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5" name="Text 72"/>
          <p:cNvSpPr/>
          <p:nvPr/>
        </p:nvSpPr>
        <p:spPr>
          <a:xfrm>
            <a:off x="6210291" y="4226226"/>
            <a:ext cx="23621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Exceptions Aprimoradas</a:t>
            </a:r>
            <a:endParaRPr lang="en-US" sz="683" dirty="0"/>
          </a:p>
        </p:txBody>
      </p:sp>
      <p:sp>
        <p:nvSpPr>
          <p:cNvPr id="76" name="Text 73"/>
          <p:cNvSpPr/>
          <p:nvPr/>
        </p:nvSpPr>
        <p:spPr>
          <a:xfrm>
            <a:off x="6210291" y="4419107"/>
            <a:ext cx="2362181" cy="13930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Rastreamento de causa original em erros</a:t>
            </a:r>
            <a:endParaRPr lang="en-US" sz="674" dirty="0"/>
          </a:p>
        </p:txBody>
      </p:sp>
      <p:sp>
        <p:nvSpPr>
          <p:cNvPr id="77" name="Shape 74"/>
          <p:cNvSpPr/>
          <p:nvPr/>
        </p:nvSpPr>
        <p:spPr>
          <a:xfrm>
            <a:off x="6210291" y="4658423"/>
            <a:ext cx="2362181" cy="173236"/>
          </a:xfrm>
          <a:prstGeom prst="rect">
            <a:avLst/>
          </a:prstGeom>
          <a:solidFill>
            <a:srgbClr val="51CF66">
              <a:alpha val="2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8" name="Text 75"/>
          <p:cNvSpPr/>
          <p:nvPr/>
        </p:nvSpPr>
        <p:spPr>
          <a:xfrm>
            <a:off x="6210291" y="4658423"/>
            <a:ext cx="2362181" cy="173236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Stack Trace</a:t>
            </a:r>
            <a:endParaRPr lang="en-US" sz="58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9960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Métricas e Observabilidade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428625" y="725788"/>
            <a:ext cx="82867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Monitoramento em tempo real via Micrometer e Prometheus</a:t>
            </a:r>
            <a:endParaRPr lang="en-US" sz="784" dirty="0"/>
          </a:p>
        </p:txBody>
      </p:sp>
      <p:sp>
        <p:nvSpPr>
          <p:cNvPr id="5" name="Text 2"/>
          <p:cNvSpPr/>
          <p:nvPr/>
        </p:nvSpPr>
        <p:spPr>
          <a:xfrm>
            <a:off x="428625" y="1095477"/>
            <a:ext cx="2647931" cy="255389"/>
          </a:xfrm>
          <a:prstGeom prst="rect">
            <a:avLst/>
          </a:prstGeom>
          <a:noFill/>
          <a:ln/>
        </p:spPr>
        <p:txBody>
          <a:bodyPr wrap="square" lIns="0" tIns="0" rIns="0" bIns="102108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Circuit Breaker</a:t>
            </a:r>
            <a:endParaRPr lang="en-US" sz="784" dirty="0"/>
          </a:p>
        </p:txBody>
      </p:sp>
      <p:sp>
        <p:nvSpPr>
          <p:cNvPr id="6" name="Shape 3"/>
          <p:cNvSpPr/>
          <p:nvPr/>
        </p:nvSpPr>
        <p:spPr>
          <a:xfrm>
            <a:off x="428625" y="1465166"/>
            <a:ext cx="2647931" cy="638640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4"/>
          <p:cNvSpPr/>
          <p:nvPr/>
        </p:nvSpPr>
        <p:spPr>
          <a:xfrm>
            <a:off x="428625" y="1465166"/>
            <a:ext cx="21431" cy="638640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542925" y="1565179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Estado</a:t>
            </a:r>
            <a:endParaRPr lang="en-US" sz="683" dirty="0"/>
          </a:p>
        </p:txBody>
      </p:sp>
      <p:sp>
        <p:nvSpPr>
          <p:cNvPr id="9" name="Text 6"/>
          <p:cNvSpPr/>
          <p:nvPr/>
        </p:nvSpPr>
        <p:spPr>
          <a:xfrm>
            <a:off x="542925" y="1743773"/>
            <a:ext cx="2419331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CLOSED, OPEN, HALF_OPEN - rastreamento em tempo real</a:t>
            </a:r>
            <a:endParaRPr lang="en-US" sz="674" dirty="0"/>
          </a:p>
        </p:txBody>
      </p:sp>
      <p:sp>
        <p:nvSpPr>
          <p:cNvPr id="10" name="Shape 7"/>
          <p:cNvSpPr/>
          <p:nvPr/>
        </p:nvSpPr>
        <p:spPr>
          <a:xfrm>
            <a:off x="428625" y="2218106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428625" y="221810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542925" y="2318119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Falhas</a:t>
            </a:r>
            <a:endParaRPr lang="en-US" sz="683" dirty="0"/>
          </a:p>
        </p:txBody>
      </p:sp>
      <p:sp>
        <p:nvSpPr>
          <p:cNvPr id="13" name="Text 10"/>
          <p:cNvSpPr/>
          <p:nvPr/>
        </p:nvSpPr>
        <p:spPr>
          <a:xfrm>
            <a:off x="542925" y="2496713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Contagem de falhas que acionam abertura do circuito</a:t>
            </a:r>
            <a:endParaRPr lang="en-US" sz="674" dirty="0"/>
          </a:p>
        </p:txBody>
      </p:sp>
      <p:sp>
        <p:nvSpPr>
          <p:cNvPr id="14" name="Shape 11"/>
          <p:cNvSpPr/>
          <p:nvPr/>
        </p:nvSpPr>
        <p:spPr>
          <a:xfrm>
            <a:off x="428625" y="2841036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2"/>
          <p:cNvSpPr/>
          <p:nvPr/>
        </p:nvSpPr>
        <p:spPr>
          <a:xfrm>
            <a:off x="428625" y="284103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3"/>
          <p:cNvSpPr/>
          <p:nvPr/>
        </p:nvSpPr>
        <p:spPr>
          <a:xfrm>
            <a:off x="542925" y="2941048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Tentativas</a:t>
            </a:r>
            <a:endParaRPr lang="en-US" sz="683" dirty="0"/>
          </a:p>
        </p:txBody>
      </p:sp>
      <p:sp>
        <p:nvSpPr>
          <p:cNvPr id="17" name="Text 14"/>
          <p:cNvSpPr/>
          <p:nvPr/>
        </p:nvSpPr>
        <p:spPr>
          <a:xfrm>
            <a:off x="542925" y="3119642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Número de tentativas durante HALF_OPEN</a:t>
            </a:r>
            <a:endParaRPr lang="en-US" sz="674" dirty="0"/>
          </a:p>
        </p:txBody>
      </p:sp>
      <p:sp>
        <p:nvSpPr>
          <p:cNvPr id="18" name="Shape 15"/>
          <p:cNvSpPr/>
          <p:nvPr/>
        </p:nvSpPr>
        <p:spPr>
          <a:xfrm>
            <a:off x="428625" y="3463965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Shape 16"/>
          <p:cNvSpPr/>
          <p:nvPr/>
        </p:nvSpPr>
        <p:spPr>
          <a:xfrm>
            <a:off x="428625" y="3463965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Text 17"/>
          <p:cNvSpPr/>
          <p:nvPr/>
        </p:nvSpPr>
        <p:spPr>
          <a:xfrm>
            <a:off x="542925" y="3563978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Latência</a:t>
            </a:r>
            <a:endParaRPr lang="en-US" sz="683" dirty="0"/>
          </a:p>
        </p:txBody>
      </p:sp>
      <p:sp>
        <p:nvSpPr>
          <p:cNvPr id="21" name="Text 18"/>
          <p:cNvSpPr/>
          <p:nvPr/>
        </p:nvSpPr>
        <p:spPr>
          <a:xfrm>
            <a:off x="542925" y="3742572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Tempo de resposta e detecção de lentidão</a:t>
            </a:r>
            <a:endParaRPr lang="en-US" sz="674" dirty="0"/>
          </a:p>
        </p:txBody>
      </p:sp>
      <p:sp>
        <p:nvSpPr>
          <p:cNvPr id="22" name="Text 19"/>
          <p:cNvSpPr/>
          <p:nvPr/>
        </p:nvSpPr>
        <p:spPr>
          <a:xfrm>
            <a:off x="3248006" y="1095477"/>
            <a:ext cx="2647959" cy="255389"/>
          </a:xfrm>
          <a:prstGeom prst="rect">
            <a:avLst/>
          </a:prstGeom>
          <a:noFill/>
          <a:ln/>
        </p:spPr>
        <p:txBody>
          <a:bodyPr wrap="square" lIns="0" tIns="0" rIns="0" bIns="102108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Cache</a:t>
            </a:r>
            <a:endParaRPr lang="en-US" sz="784" dirty="0"/>
          </a:p>
        </p:txBody>
      </p:sp>
      <p:sp>
        <p:nvSpPr>
          <p:cNvPr id="23" name="Shape 20"/>
          <p:cNvSpPr/>
          <p:nvPr/>
        </p:nvSpPr>
        <p:spPr>
          <a:xfrm>
            <a:off x="3248006" y="1465166"/>
            <a:ext cx="2647959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21"/>
          <p:cNvSpPr/>
          <p:nvPr/>
        </p:nvSpPr>
        <p:spPr>
          <a:xfrm>
            <a:off x="3248006" y="146516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Text 22"/>
          <p:cNvSpPr/>
          <p:nvPr/>
        </p:nvSpPr>
        <p:spPr>
          <a:xfrm>
            <a:off x="3362306" y="1565179"/>
            <a:ext cx="241935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Hit Ratio</a:t>
            </a:r>
            <a:endParaRPr lang="en-US" sz="683" dirty="0"/>
          </a:p>
        </p:txBody>
      </p:sp>
      <p:sp>
        <p:nvSpPr>
          <p:cNvPr id="26" name="Text 23"/>
          <p:cNvSpPr/>
          <p:nvPr/>
        </p:nvSpPr>
        <p:spPr>
          <a:xfrm>
            <a:off x="3362306" y="1743773"/>
            <a:ext cx="241935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Percentual de acertos no cache (meta: 85%+)</a:t>
            </a:r>
            <a:endParaRPr lang="en-US" sz="674" dirty="0"/>
          </a:p>
        </p:txBody>
      </p:sp>
      <p:sp>
        <p:nvSpPr>
          <p:cNvPr id="27" name="Shape 24"/>
          <p:cNvSpPr/>
          <p:nvPr/>
        </p:nvSpPr>
        <p:spPr>
          <a:xfrm>
            <a:off x="3248006" y="2088096"/>
            <a:ext cx="2647959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8" name="Shape 25"/>
          <p:cNvSpPr/>
          <p:nvPr/>
        </p:nvSpPr>
        <p:spPr>
          <a:xfrm>
            <a:off x="3248006" y="208809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Text 26"/>
          <p:cNvSpPr/>
          <p:nvPr/>
        </p:nvSpPr>
        <p:spPr>
          <a:xfrm>
            <a:off x="3362306" y="2188108"/>
            <a:ext cx="241935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Miss Ratio</a:t>
            </a:r>
            <a:endParaRPr lang="en-US" sz="683" dirty="0"/>
          </a:p>
        </p:txBody>
      </p:sp>
      <p:sp>
        <p:nvSpPr>
          <p:cNvPr id="30" name="Text 27"/>
          <p:cNvSpPr/>
          <p:nvPr/>
        </p:nvSpPr>
        <p:spPr>
          <a:xfrm>
            <a:off x="3362306" y="2366702"/>
            <a:ext cx="241935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Percentual de falhas no cache</a:t>
            </a:r>
            <a:endParaRPr lang="en-US" sz="674" dirty="0"/>
          </a:p>
        </p:txBody>
      </p:sp>
      <p:sp>
        <p:nvSpPr>
          <p:cNvPr id="31" name="Shape 28"/>
          <p:cNvSpPr/>
          <p:nvPr/>
        </p:nvSpPr>
        <p:spPr>
          <a:xfrm>
            <a:off x="3248006" y="2711025"/>
            <a:ext cx="2647959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Shape 29"/>
          <p:cNvSpPr/>
          <p:nvPr/>
        </p:nvSpPr>
        <p:spPr>
          <a:xfrm>
            <a:off x="3248006" y="2711025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3" name="Text 30"/>
          <p:cNvSpPr/>
          <p:nvPr/>
        </p:nvSpPr>
        <p:spPr>
          <a:xfrm>
            <a:off x="3362306" y="2811038"/>
            <a:ext cx="241935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Tamanho</a:t>
            </a:r>
            <a:endParaRPr lang="en-US" sz="683" dirty="0"/>
          </a:p>
        </p:txBody>
      </p:sp>
      <p:sp>
        <p:nvSpPr>
          <p:cNvPr id="34" name="Text 31"/>
          <p:cNvSpPr/>
          <p:nvPr/>
        </p:nvSpPr>
        <p:spPr>
          <a:xfrm>
            <a:off x="3362306" y="2989631"/>
            <a:ext cx="241935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Memória utilizada e limite máximo</a:t>
            </a:r>
            <a:endParaRPr lang="en-US" sz="674" dirty="0"/>
          </a:p>
        </p:txBody>
      </p:sp>
      <p:sp>
        <p:nvSpPr>
          <p:cNvPr id="35" name="Shape 32"/>
          <p:cNvSpPr/>
          <p:nvPr/>
        </p:nvSpPr>
        <p:spPr>
          <a:xfrm>
            <a:off x="3248006" y="3333955"/>
            <a:ext cx="2647959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6" name="Shape 33"/>
          <p:cNvSpPr/>
          <p:nvPr/>
        </p:nvSpPr>
        <p:spPr>
          <a:xfrm>
            <a:off x="3248006" y="3333955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7" name="Text 34"/>
          <p:cNvSpPr/>
          <p:nvPr/>
        </p:nvSpPr>
        <p:spPr>
          <a:xfrm>
            <a:off x="3362306" y="3433967"/>
            <a:ext cx="241935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TTL</a:t>
            </a:r>
            <a:endParaRPr lang="en-US" sz="683" dirty="0"/>
          </a:p>
        </p:txBody>
      </p:sp>
      <p:sp>
        <p:nvSpPr>
          <p:cNvPr id="38" name="Text 35"/>
          <p:cNvSpPr/>
          <p:nvPr/>
        </p:nvSpPr>
        <p:spPr>
          <a:xfrm>
            <a:off x="3362306" y="3612561"/>
            <a:ext cx="2419359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Configurado em 5 minutos para dados operacionais</a:t>
            </a:r>
            <a:endParaRPr lang="en-US" sz="674" dirty="0"/>
          </a:p>
        </p:txBody>
      </p:sp>
      <p:sp>
        <p:nvSpPr>
          <p:cNvPr id="39" name="Text 36"/>
          <p:cNvSpPr/>
          <p:nvPr/>
        </p:nvSpPr>
        <p:spPr>
          <a:xfrm>
            <a:off x="6067416" y="1095477"/>
            <a:ext cx="2647931" cy="255389"/>
          </a:xfrm>
          <a:prstGeom prst="rect">
            <a:avLst/>
          </a:prstGeom>
          <a:noFill/>
          <a:ln/>
        </p:spPr>
        <p:txBody>
          <a:bodyPr wrap="square" lIns="0" tIns="0" rIns="0" bIns="102108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Logs &amp; Correlação</a:t>
            </a:r>
            <a:endParaRPr lang="en-US" sz="784" dirty="0"/>
          </a:p>
        </p:txBody>
      </p:sp>
      <p:sp>
        <p:nvSpPr>
          <p:cNvPr id="40" name="Shape 37"/>
          <p:cNvSpPr/>
          <p:nvPr/>
        </p:nvSpPr>
        <p:spPr>
          <a:xfrm>
            <a:off x="6067416" y="1465166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1" name="Shape 38"/>
          <p:cNvSpPr/>
          <p:nvPr/>
        </p:nvSpPr>
        <p:spPr>
          <a:xfrm>
            <a:off x="6067416" y="146516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2" name="Text 39"/>
          <p:cNvSpPr/>
          <p:nvPr/>
        </p:nvSpPr>
        <p:spPr>
          <a:xfrm>
            <a:off x="6181716" y="1565179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Correlation ID</a:t>
            </a:r>
            <a:endParaRPr lang="en-US" sz="683" dirty="0"/>
          </a:p>
        </p:txBody>
      </p:sp>
      <p:sp>
        <p:nvSpPr>
          <p:cNvPr id="43" name="Text 40"/>
          <p:cNvSpPr/>
          <p:nvPr/>
        </p:nvSpPr>
        <p:spPr>
          <a:xfrm>
            <a:off x="6181716" y="1743773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Rastreamento de requisições através de toda a stack</a:t>
            </a:r>
            <a:endParaRPr lang="en-US" sz="674" dirty="0"/>
          </a:p>
        </p:txBody>
      </p:sp>
      <p:sp>
        <p:nvSpPr>
          <p:cNvPr id="44" name="Shape 41"/>
          <p:cNvSpPr/>
          <p:nvPr/>
        </p:nvSpPr>
        <p:spPr>
          <a:xfrm>
            <a:off x="6067416" y="2088096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5" name="Shape 42"/>
          <p:cNvSpPr/>
          <p:nvPr/>
        </p:nvSpPr>
        <p:spPr>
          <a:xfrm>
            <a:off x="6067416" y="2088096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6" name="Text 43"/>
          <p:cNvSpPr/>
          <p:nvPr/>
        </p:nvSpPr>
        <p:spPr>
          <a:xfrm>
            <a:off x="6181716" y="2188108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Estruturados</a:t>
            </a:r>
            <a:endParaRPr lang="en-US" sz="683" dirty="0"/>
          </a:p>
        </p:txBody>
      </p:sp>
      <p:sp>
        <p:nvSpPr>
          <p:cNvPr id="47" name="Text 44"/>
          <p:cNvSpPr/>
          <p:nvPr/>
        </p:nvSpPr>
        <p:spPr>
          <a:xfrm>
            <a:off x="6181716" y="2366702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Logs em JSON para fácil parsing e análise</a:t>
            </a:r>
            <a:endParaRPr lang="en-US" sz="674" dirty="0"/>
          </a:p>
        </p:txBody>
      </p:sp>
      <p:sp>
        <p:nvSpPr>
          <p:cNvPr id="48" name="Shape 45"/>
          <p:cNvSpPr/>
          <p:nvPr/>
        </p:nvSpPr>
        <p:spPr>
          <a:xfrm>
            <a:off x="6067416" y="2711025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9" name="Shape 46"/>
          <p:cNvSpPr/>
          <p:nvPr/>
        </p:nvSpPr>
        <p:spPr>
          <a:xfrm>
            <a:off x="6067416" y="2711025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0" name="Text 47"/>
          <p:cNvSpPr/>
          <p:nvPr/>
        </p:nvSpPr>
        <p:spPr>
          <a:xfrm>
            <a:off x="6181716" y="2811038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Níveis</a:t>
            </a:r>
            <a:endParaRPr lang="en-US" sz="683" dirty="0"/>
          </a:p>
        </p:txBody>
      </p:sp>
      <p:sp>
        <p:nvSpPr>
          <p:cNvPr id="51" name="Text 48"/>
          <p:cNvSpPr/>
          <p:nvPr/>
        </p:nvSpPr>
        <p:spPr>
          <a:xfrm>
            <a:off x="6181716" y="2989631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INFO, WARN, ERROR com contexto apropriado</a:t>
            </a:r>
            <a:endParaRPr lang="en-US" sz="674" dirty="0"/>
          </a:p>
        </p:txBody>
      </p:sp>
      <p:sp>
        <p:nvSpPr>
          <p:cNvPr id="52" name="Shape 49"/>
          <p:cNvSpPr/>
          <p:nvPr/>
        </p:nvSpPr>
        <p:spPr>
          <a:xfrm>
            <a:off x="6067416" y="3333955"/>
            <a:ext cx="2647931" cy="50862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3" name="Shape 50"/>
          <p:cNvSpPr/>
          <p:nvPr/>
        </p:nvSpPr>
        <p:spPr>
          <a:xfrm>
            <a:off x="6067416" y="3333955"/>
            <a:ext cx="21431" cy="50862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4" name="Text 51"/>
          <p:cNvSpPr/>
          <p:nvPr/>
        </p:nvSpPr>
        <p:spPr>
          <a:xfrm>
            <a:off x="6181716" y="3433967"/>
            <a:ext cx="24193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Performance</a:t>
            </a:r>
            <a:endParaRPr lang="en-US" sz="683" dirty="0"/>
          </a:p>
        </p:txBody>
      </p:sp>
      <p:sp>
        <p:nvSpPr>
          <p:cNvPr id="55" name="Text 52"/>
          <p:cNvSpPr/>
          <p:nvPr/>
        </p:nvSpPr>
        <p:spPr>
          <a:xfrm>
            <a:off x="6181716" y="3612561"/>
            <a:ext cx="2419331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74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logs excessivos em 60%</a:t>
            </a:r>
            <a:endParaRPr lang="en-US" sz="67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Benefícios Observados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428625" y="940101"/>
            <a:ext cx="1964531" cy="1997013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940101"/>
            <a:ext cx="1964531" cy="285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571500" y="1111551"/>
            <a:ext cx="167878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🛡️</a:t>
            </a:r>
            <a:endParaRPr lang="en-US" sz="1704" dirty="0"/>
          </a:p>
        </p:txBody>
      </p:sp>
      <p:sp>
        <p:nvSpPr>
          <p:cNvPr id="7" name="Text 4"/>
          <p:cNvSpPr/>
          <p:nvPr/>
        </p:nvSpPr>
        <p:spPr>
          <a:xfrm>
            <a:off x="571500" y="1511601"/>
            <a:ext cx="1678781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Resiliência e Estabilidade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571500" y="1774468"/>
            <a:ext cx="1678781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Implementação de Circuit Breaker, Retry inteligente e Fallback reduzem falhas em cascata e aumentam disponibilidade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571500" y="2545993"/>
            <a:ext cx="1678781" cy="191095"/>
          </a:xfrm>
          <a:prstGeom prst="rect">
            <a:avLst/>
          </a:prstGeom>
          <a:noFill/>
          <a:ln/>
        </p:spPr>
        <p:txBody>
          <a:bodyPr wrap="square" lIns="0" tIns="68072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+5.5% Disponibilidade</a:t>
            </a:r>
            <a:endParaRPr lang="en-US" sz="634" dirty="0"/>
          </a:p>
        </p:txBody>
      </p:sp>
      <p:sp>
        <p:nvSpPr>
          <p:cNvPr id="10" name="Shape 7"/>
          <p:cNvSpPr/>
          <p:nvPr/>
        </p:nvSpPr>
        <p:spPr>
          <a:xfrm>
            <a:off x="2536031" y="940101"/>
            <a:ext cx="1964531" cy="1968438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2536031" y="940101"/>
            <a:ext cx="1964531" cy="285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2678906" y="1111551"/>
            <a:ext cx="167878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⚡</a:t>
            </a:r>
            <a:endParaRPr lang="en-US" sz="1704" dirty="0"/>
          </a:p>
        </p:txBody>
      </p:sp>
      <p:sp>
        <p:nvSpPr>
          <p:cNvPr id="13" name="Text 10"/>
          <p:cNvSpPr/>
          <p:nvPr/>
        </p:nvSpPr>
        <p:spPr>
          <a:xfrm>
            <a:off x="2678906" y="1511601"/>
            <a:ext cx="1678781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Latência</a:t>
            </a:r>
            <a:endParaRPr lang="en-US" sz="784" dirty="0"/>
          </a:p>
        </p:txBody>
      </p:sp>
      <p:sp>
        <p:nvSpPr>
          <p:cNvPr id="14" name="Text 11"/>
          <p:cNvSpPr/>
          <p:nvPr/>
        </p:nvSpPr>
        <p:spPr>
          <a:xfrm>
            <a:off x="2678906" y="1774468"/>
            <a:ext cx="1678781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Cache com Caffeine e otimização de logs reduzem tempo de resposta em chamadas HTTP</a:t>
            </a:r>
            <a:endParaRPr lang="en-US" sz="727" dirty="0"/>
          </a:p>
        </p:txBody>
      </p:sp>
      <p:sp>
        <p:nvSpPr>
          <p:cNvPr id="15" name="Text 12"/>
          <p:cNvSpPr/>
          <p:nvPr/>
        </p:nvSpPr>
        <p:spPr>
          <a:xfrm>
            <a:off x="2678906" y="2395975"/>
            <a:ext cx="1678781" cy="191095"/>
          </a:xfrm>
          <a:prstGeom prst="rect">
            <a:avLst/>
          </a:prstGeom>
          <a:noFill/>
          <a:ln/>
        </p:spPr>
        <p:txBody>
          <a:bodyPr wrap="square" lIns="0" tIns="68072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-30% Latência HTTP</a:t>
            </a:r>
            <a:endParaRPr lang="en-US" sz="634" dirty="0"/>
          </a:p>
        </p:txBody>
      </p:sp>
      <p:sp>
        <p:nvSpPr>
          <p:cNvPr id="16" name="Shape 13"/>
          <p:cNvSpPr/>
          <p:nvPr/>
        </p:nvSpPr>
        <p:spPr>
          <a:xfrm>
            <a:off x="4643438" y="940101"/>
            <a:ext cx="1964531" cy="1968438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4"/>
          <p:cNvSpPr/>
          <p:nvPr/>
        </p:nvSpPr>
        <p:spPr>
          <a:xfrm>
            <a:off x="4643438" y="940101"/>
            <a:ext cx="1964531" cy="28575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4786313" y="1111551"/>
            <a:ext cx="167878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📈</a:t>
            </a:r>
            <a:endParaRPr lang="en-US" sz="1704" dirty="0"/>
          </a:p>
        </p:txBody>
      </p:sp>
      <p:sp>
        <p:nvSpPr>
          <p:cNvPr id="19" name="Text 16"/>
          <p:cNvSpPr/>
          <p:nvPr/>
        </p:nvSpPr>
        <p:spPr>
          <a:xfrm>
            <a:off x="4786313" y="1511601"/>
            <a:ext cx="1678781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Melhoria de Performance</a:t>
            </a:r>
            <a:endParaRPr lang="en-US" sz="784" dirty="0"/>
          </a:p>
        </p:txBody>
      </p:sp>
      <p:sp>
        <p:nvSpPr>
          <p:cNvPr id="20" name="Text 17"/>
          <p:cNvSpPr/>
          <p:nvPr/>
        </p:nvSpPr>
        <p:spPr>
          <a:xfrm>
            <a:off x="4786313" y="1774468"/>
            <a:ext cx="1678781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Validações duplicadas removidas, logs estruturados e cache hit ratio de 85% melhoram throughput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4786313" y="2395975"/>
            <a:ext cx="1678781" cy="191095"/>
          </a:xfrm>
          <a:prstGeom prst="rect">
            <a:avLst/>
          </a:prstGeom>
          <a:noFill/>
          <a:ln/>
        </p:spPr>
        <p:txBody>
          <a:bodyPr wrap="square" lIns="0" tIns="68072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85% Cache Hit</a:t>
            </a:r>
            <a:endParaRPr lang="en-US" sz="634" dirty="0"/>
          </a:p>
        </p:txBody>
      </p:sp>
      <p:sp>
        <p:nvSpPr>
          <p:cNvPr id="22" name="Shape 19"/>
          <p:cNvSpPr/>
          <p:nvPr/>
        </p:nvSpPr>
        <p:spPr>
          <a:xfrm>
            <a:off x="6750844" y="940101"/>
            <a:ext cx="1964531" cy="1968438"/>
          </a:xfrm>
          <a:prstGeom prst="rect">
            <a:avLst/>
          </a:prstGeom>
          <a:solidFill>
            <a:srgbClr val="FFD7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20"/>
          <p:cNvSpPr/>
          <p:nvPr/>
        </p:nvSpPr>
        <p:spPr>
          <a:xfrm>
            <a:off x="6750844" y="940101"/>
            <a:ext cx="1964531" cy="28575"/>
          </a:xfrm>
          <a:prstGeom prst="rect">
            <a:avLst/>
          </a:prstGeom>
          <a:solidFill>
            <a:srgbClr val="FFD7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Text 21"/>
          <p:cNvSpPr/>
          <p:nvPr/>
        </p:nvSpPr>
        <p:spPr>
          <a:xfrm>
            <a:off x="6893719" y="1111551"/>
            <a:ext cx="167878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✨</a:t>
            </a:r>
            <a:endParaRPr lang="en-US" sz="1704" dirty="0"/>
          </a:p>
        </p:txBody>
      </p:sp>
      <p:sp>
        <p:nvSpPr>
          <p:cNvPr id="25" name="Text 22"/>
          <p:cNvSpPr/>
          <p:nvPr/>
        </p:nvSpPr>
        <p:spPr>
          <a:xfrm>
            <a:off x="6893719" y="1511601"/>
            <a:ext cx="1678781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Código Limpo e Modular</a:t>
            </a:r>
            <a:endParaRPr lang="en-US" sz="784" dirty="0"/>
          </a:p>
        </p:txBody>
      </p:sp>
      <p:sp>
        <p:nvSpPr>
          <p:cNvPr id="26" name="Text 23"/>
          <p:cNvSpPr/>
          <p:nvPr/>
        </p:nvSpPr>
        <p:spPr>
          <a:xfrm>
            <a:off x="6893719" y="1774468"/>
            <a:ext cx="1678781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Aderência a SOLID e Arquitetura Hexagonal facilitam manutenção, testes e evolução futura</a:t>
            </a:r>
            <a:endParaRPr lang="en-US" sz="727" dirty="0"/>
          </a:p>
        </p:txBody>
      </p:sp>
      <p:sp>
        <p:nvSpPr>
          <p:cNvPr id="27" name="Text 24"/>
          <p:cNvSpPr/>
          <p:nvPr/>
        </p:nvSpPr>
        <p:spPr>
          <a:xfrm>
            <a:off x="6893719" y="2395975"/>
            <a:ext cx="1678781" cy="191095"/>
          </a:xfrm>
          <a:prstGeom prst="rect">
            <a:avLst/>
          </a:prstGeom>
          <a:noFill/>
          <a:ln/>
        </p:spPr>
        <p:txBody>
          <a:bodyPr wrap="square" lIns="0" tIns="68072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100% SOLID</a:t>
            </a:r>
            <a:endParaRPr lang="en-US" sz="634" dirty="0"/>
          </a:p>
        </p:txBody>
      </p:sp>
      <p:sp>
        <p:nvSpPr>
          <p:cNvPr id="28" name="Shape 25"/>
          <p:cNvSpPr/>
          <p:nvPr/>
        </p:nvSpPr>
        <p:spPr>
          <a:xfrm>
            <a:off x="428625" y="3122851"/>
            <a:ext cx="8286750" cy="926902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Shape 26"/>
          <p:cNvSpPr/>
          <p:nvPr/>
        </p:nvSpPr>
        <p:spPr>
          <a:xfrm>
            <a:off x="428625" y="3122851"/>
            <a:ext cx="28575" cy="926902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0" name="Text 27"/>
          <p:cNvSpPr/>
          <p:nvPr/>
        </p:nvSpPr>
        <p:spPr>
          <a:xfrm>
            <a:off x="600075" y="3294301"/>
            <a:ext cx="79438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Resultado Chave</a:t>
            </a:r>
            <a:endParaRPr lang="en-US" sz="784" dirty="0"/>
          </a:p>
        </p:txBody>
      </p:sp>
      <p:sp>
        <p:nvSpPr>
          <p:cNvPr id="31" name="Text 28"/>
          <p:cNvSpPr/>
          <p:nvPr/>
        </p:nvSpPr>
        <p:spPr>
          <a:xfrm>
            <a:off x="600075" y="3535403"/>
            <a:ext cx="79438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Todos os benefícios foram alcançados </a:t>
            </a:r>
            <a:r>
              <a:rPr lang="en-US" sz="7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sem necessidade de infraestrutura adicional</a:t>
            </a: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, apenas através de refatoração de código seguindo boas práticas de mercado. As regras de negócio permaneceram intactas e o build foi bem-sucedido na primeira tentativa.</a:t>
            </a:r>
            <a:endParaRPr lang="en-US" sz="78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7074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3929063" cy="594327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Ganhos de Produtividade: Tempo é Ouro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428625" y="1237264"/>
            <a:ext cx="1907381" cy="703659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1237264"/>
            <a:ext cx="21431" cy="703659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571500" y="1380139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 Manual</a:t>
            </a:r>
            <a:endParaRPr lang="en-US" sz="634" dirty="0"/>
          </a:p>
        </p:txBody>
      </p:sp>
      <p:sp>
        <p:nvSpPr>
          <p:cNvPr id="7" name="Text 4"/>
          <p:cNvSpPr/>
          <p:nvPr/>
        </p:nvSpPr>
        <p:spPr>
          <a:xfrm>
            <a:off x="571500" y="1564091"/>
            <a:ext cx="162163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40h</a:t>
            </a:r>
            <a:endParaRPr lang="en-US" sz="1193" dirty="0"/>
          </a:p>
        </p:txBody>
      </p:sp>
      <p:sp>
        <p:nvSpPr>
          <p:cNvPr id="8" name="Shape 5"/>
          <p:cNvSpPr/>
          <p:nvPr/>
        </p:nvSpPr>
        <p:spPr>
          <a:xfrm>
            <a:off x="2450306" y="1237264"/>
            <a:ext cx="1907381" cy="703659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6"/>
          <p:cNvSpPr/>
          <p:nvPr/>
        </p:nvSpPr>
        <p:spPr>
          <a:xfrm>
            <a:off x="2450306" y="1237264"/>
            <a:ext cx="21431" cy="703659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2593181" y="1380139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 IA</a:t>
            </a:r>
            <a:endParaRPr lang="en-US" sz="634" dirty="0"/>
          </a:p>
        </p:txBody>
      </p:sp>
      <p:sp>
        <p:nvSpPr>
          <p:cNvPr id="11" name="Text 8"/>
          <p:cNvSpPr/>
          <p:nvPr/>
        </p:nvSpPr>
        <p:spPr>
          <a:xfrm>
            <a:off x="2593181" y="1564091"/>
            <a:ext cx="162163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5h</a:t>
            </a:r>
            <a:endParaRPr lang="en-US" sz="1193" dirty="0"/>
          </a:p>
        </p:txBody>
      </p:sp>
      <p:sp>
        <p:nvSpPr>
          <p:cNvPr id="12" name="Shape 9"/>
          <p:cNvSpPr/>
          <p:nvPr/>
        </p:nvSpPr>
        <p:spPr>
          <a:xfrm>
            <a:off x="428625" y="2055223"/>
            <a:ext cx="1907381" cy="703659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10"/>
          <p:cNvSpPr/>
          <p:nvPr/>
        </p:nvSpPr>
        <p:spPr>
          <a:xfrm>
            <a:off x="428625" y="2055223"/>
            <a:ext cx="21431" cy="703659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571500" y="2198098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Economia</a:t>
            </a:r>
            <a:endParaRPr lang="en-US" sz="634" dirty="0"/>
          </a:p>
        </p:txBody>
      </p:sp>
      <p:sp>
        <p:nvSpPr>
          <p:cNvPr id="15" name="Text 12"/>
          <p:cNvSpPr/>
          <p:nvPr/>
        </p:nvSpPr>
        <p:spPr>
          <a:xfrm>
            <a:off x="571500" y="2382050"/>
            <a:ext cx="162163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8x</a:t>
            </a:r>
            <a:endParaRPr lang="en-US" sz="1193" dirty="0"/>
          </a:p>
        </p:txBody>
      </p:sp>
      <p:sp>
        <p:nvSpPr>
          <p:cNvPr id="16" name="Shape 13"/>
          <p:cNvSpPr/>
          <p:nvPr/>
        </p:nvSpPr>
        <p:spPr>
          <a:xfrm>
            <a:off x="2450306" y="2055223"/>
            <a:ext cx="1907381" cy="703659"/>
          </a:xfrm>
          <a:prstGeom prst="rect">
            <a:avLst/>
          </a:prstGeom>
          <a:solidFill>
            <a:srgbClr val="FF6B9D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4"/>
          <p:cNvSpPr/>
          <p:nvPr/>
        </p:nvSpPr>
        <p:spPr>
          <a:xfrm>
            <a:off x="2450306" y="2055223"/>
            <a:ext cx="21431" cy="703659"/>
          </a:xfrm>
          <a:prstGeom prst="rect">
            <a:avLst/>
          </a:prstGeom>
          <a:solidFill>
            <a:srgbClr val="FF6B9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2593181" y="2198098"/>
            <a:ext cx="162163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6B9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Classes Analisadas</a:t>
            </a:r>
            <a:endParaRPr lang="en-US" sz="634" dirty="0"/>
          </a:p>
        </p:txBody>
      </p:sp>
      <p:sp>
        <p:nvSpPr>
          <p:cNvPr id="19" name="Text 16"/>
          <p:cNvSpPr/>
          <p:nvPr/>
        </p:nvSpPr>
        <p:spPr>
          <a:xfrm>
            <a:off x="2593181" y="2382050"/>
            <a:ext cx="162163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100+</a:t>
            </a:r>
            <a:endParaRPr lang="en-US" sz="1193" dirty="0"/>
          </a:p>
        </p:txBody>
      </p:sp>
      <p:sp>
        <p:nvSpPr>
          <p:cNvPr id="20" name="Shape 17"/>
          <p:cNvSpPr/>
          <p:nvPr/>
        </p:nvSpPr>
        <p:spPr>
          <a:xfrm>
            <a:off x="428625" y="2897625"/>
            <a:ext cx="3929063" cy="992981"/>
          </a:xfrm>
          <a:prstGeom prst="rect">
            <a:avLst/>
          </a:prstGeom>
          <a:solidFill>
            <a:srgbClr val="EC7000">
              <a:alpha val="12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428625" y="2927853"/>
            <a:ext cx="28575" cy="992981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600075" y="3040500"/>
            <a:ext cx="358616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Impacto Real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600075" y="3233382"/>
            <a:ext cx="3586163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semana de trabalho de especialista condensada em poucas horas. Sem necessidade de expertise profunda em arquitetura, padrões de resiliência ou otimização de performance.</a:t>
            </a:r>
            <a:endParaRPr lang="en-US" sz="780" dirty="0"/>
          </a:p>
        </p:txBody>
      </p:sp>
      <p:sp>
        <p:nvSpPr>
          <p:cNvPr id="24" name="Text 21"/>
          <p:cNvSpPr/>
          <p:nvPr/>
        </p:nvSpPr>
        <p:spPr>
          <a:xfrm>
            <a:off x="428625" y="4059577"/>
            <a:ext cx="392906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Benefícios Adicionais</a:t>
            </a:r>
            <a:endParaRPr lang="en-US" sz="784" dirty="0"/>
          </a:p>
        </p:txBody>
      </p:sp>
      <p:sp>
        <p:nvSpPr>
          <p:cNvPr id="25" name="Shape 22"/>
          <p:cNvSpPr/>
          <p:nvPr/>
        </p:nvSpPr>
        <p:spPr>
          <a:xfrm>
            <a:off x="428625" y="4276355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6" name="Text 23"/>
          <p:cNvSpPr/>
          <p:nvPr/>
        </p:nvSpPr>
        <p:spPr>
          <a:xfrm>
            <a:off x="428625" y="4450166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✓</a:t>
            </a:r>
            <a:endParaRPr lang="en-US" sz="784" dirty="0"/>
          </a:p>
        </p:txBody>
      </p:sp>
      <p:sp>
        <p:nvSpPr>
          <p:cNvPr id="27" name="Text 24"/>
          <p:cNvSpPr/>
          <p:nvPr/>
        </p:nvSpPr>
        <p:spPr>
          <a:xfrm>
            <a:off x="714375" y="4276355"/>
            <a:ext cx="3329127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Qualquer desenvolvedor pode usar IA para análise profunda de código</a:t>
            </a:r>
            <a:endParaRPr lang="en-US" sz="727" dirty="0"/>
          </a:p>
        </p:txBody>
      </p:sp>
      <p:sp>
        <p:nvSpPr>
          <p:cNvPr id="28" name="Shape 25"/>
          <p:cNvSpPr/>
          <p:nvPr/>
        </p:nvSpPr>
        <p:spPr>
          <a:xfrm>
            <a:off x="428625" y="4590680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Text 26"/>
          <p:cNvSpPr/>
          <p:nvPr/>
        </p:nvSpPr>
        <p:spPr>
          <a:xfrm>
            <a:off x="428625" y="4764491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✓</a:t>
            </a:r>
            <a:endParaRPr lang="en-US" sz="784" dirty="0"/>
          </a:p>
        </p:txBody>
      </p:sp>
      <p:sp>
        <p:nvSpPr>
          <p:cNvPr id="30" name="Text 27"/>
          <p:cNvSpPr/>
          <p:nvPr/>
        </p:nvSpPr>
        <p:spPr>
          <a:xfrm>
            <a:off x="714375" y="4590680"/>
            <a:ext cx="296619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significativa de custo em revisão e diagnóstico técnico</a:t>
            </a:r>
            <a:endParaRPr lang="en-US" sz="727" dirty="0"/>
          </a:p>
        </p:txBody>
      </p:sp>
      <p:sp>
        <p:nvSpPr>
          <p:cNvPr id="31" name="Shape 28"/>
          <p:cNvSpPr/>
          <p:nvPr/>
        </p:nvSpPr>
        <p:spPr>
          <a:xfrm>
            <a:off x="428625" y="4905005"/>
            <a:ext cx="200025" cy="20002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2" name="Text 29"/>
          <p:cNvSpPr/>
          <p:nvPr/>
        </p:nvSpPr>
        <p:spPr>
          <a:xfrm>
            <a:off x="428625" y="5078816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✓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714375" y="4905005"/>
            <a:ext cx="3164328" cy="13991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Implementação automática seguindo boas práticas de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desenvolvimento</a:t>
            </a:r>
            <a:endParaRPr lang="en-US" sz="727" dirty="0"/>
          </a:p>
        </p:txBody>
      </p:sp>
      <p:pic>
        <p:nvPicPr>
          <p:cNvPr id="3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0" y="1889327"/>
            <a:ext cx="3214688" cy="19288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IA como Copiloto do Desenvolvedor</a:t>
            </a:r>
            <a:endParaRPr lang="en-US" sz="1602" dirty="0"/>
          </a:p>
        </p:txBody>
      </p:sp>
      <p:sp>
        <p:nvSpPr>
          <p:cNvPr id="4" name="Text 1"/>
          <p:cNvSpPr/>
          <p:nvPr/>
        </p:nvSpPr>
        <p:spPr>
          <a:xfrm>
            <a:off x="428625" y="940101"/>
            <a:ext cx="4000500" cy="275034"/>
          </a:xfrm>
          <a:prstGeom prst="rect">
            <a:avLst/>
          </a:prstGeom>
          <a:noFill/>
          <a:ln/>
        </p:spPr>
        <p:txBody>
          <a:bodyPr wrap="square" lIns="0" tIns="0" rIns="0" bIns="102108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a IA Faz</a:t>
            </a:r>
            <a:endParaRPr lang="en-US" sz="885" dirty="0"/>
          </a:p>
        </p:txBody>
      </p:sp>
      <p:sp>
        <p:nvSpPr>
          <p:cNvPr id="5" name="Shape 2"/>
          <p:cNvSpPr/>
          <p:nvPr/>
        </p:nvSpPr>
        <p:spPr>
          <a:xfrm>
            <a:off x="428625" y="1358010"/>
            <a:ext cx="257175" cy="2571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428625" y="1358010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🔍</a:t>
            </a:r>
            <a:endParaRPr lang="en-US" sz="885" dirty="0"/>
          </a:p>
        </p:txBody>
      </p:sp>
      <p:sp>
        <p:nvSpPr>
          <p:cNvPr id="7" name="Text 4"/>
          <p:cNvSpPr/>
          <p:nvPr/>
        </p:nvSpPr>
        <p:spPr>
          <a:xfrm>
            <a:off x="785813" y="1358010"/>
            <a:ext cx="332083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 Profunda</a:t>
            </a:r>
            <a:endParaRPr lang="en-US" sz="734" dirty="0"/>
          </a:p>
        </p:txBody>
      </p:sp>
      <p:sp>
        <p:nvSpPr>
          <p:cNvPr id="8" name="Text 5"/>
          <p:cNvSpPr/>
          <p:nvPr/>
        </p:nvSpPr>
        <p:spPr>
          <a:xfrm>
            <a:off x="785813" y="1533032"/>
            <a:ext cx="332083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Examina 100+ classes em minutos identificando desvios de arquitetura</a:t>
            </a:r>
            <a:endParaRPr lang="en-US" sz="727" dirty="0"/>
          </a:p>
        </p:txBody>
      </p:sp>
      <p:sp>
        <p:nvSpPr>
          <p:cNvPr id="9" name="Shape 6"/>
          <p:cNvSpPr/>
          <p:nvPr/>
        </p:nvSpPr>
        <p:spPr>
          <a:xfrm>
            <a:off x="428625" y="1783063"/>
            <a:ext cx="257175" cy="2571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428625" y="1783063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🔧</a:t>
            </a:r>
            <a:endParaRPr lang="en-US" sz="885" dirty="0"/>
          </a:p>
        </p:txBody>
      </p:sp>
      <p:sp>
        <p:nvSpPr>
          <p:cNvPr id="11" name="Text 8"/>
          <p:cNvSpPr/>
          <p:nvPr/>
        </p:nvSpPr>
        <p:spPr>
          <a:xfrm>
            <a:off x="785813" y="1783063"/>
            <a:ext cx="2801662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Refatoração Automática</a:t>
            </a:r>
            <a:endParaRPr lang="en-US" sz="734" dirty="0"/>
          </a:p>
        </p:txBody>
      </p:sp>
      <p:sp>
        <p:nvSpPr>
          <p:cNvPr id="12" name="Text 9"/>
          <p:cNvSpPr/>
          <p:nvPr/>
        </p:nvSpPr>
        <p:spPr>
          <a:xfrm>
            <a:off x="785813" y="1958085"/>
            <a:ext cx="2801662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 padrões SOLID, Hexagonal e melhores práticas</a:t>
            </a:r>
            <a:endParaRPr lang="en-US" sz="727" dirty="0"/>
          </a:p>
        </p:txBody>
      </p:sp>
      <p:sp>
        <p:nvSpPr>
          <p:cNvPr id="13" name="Shape 10"/>
          <p:cNvSpPr/>
          <p:nvPr/>
        </p:nvSpPr>
        <p:spPr>
          <a:xfrm>
            <a:off x="428625" y="2208116"/>
            <a:ext cx="257175" cy="2571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428625" y="2208116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⚡</a:t>
            </a:r>
            <a:endParaRPr lang="en-US" sz="885" dirty="0"/>
          </a:p>
        </p:txBody>
      </p:sp>
      <p:sp>
        <p:nvSpPr>
          <p:cNvPr id="15" name="Text 12"/>
          <p:cNvSpPr/>
          <p:nvPr/>
        </p:nvSpPr>
        <p:spPr>
          <a:xfrm>
            <a:off x="785813" y="2208116"/>
            <a:ext cx="225750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Otimização de Performance</a:t>
            </a:r>
            <a:endParaRPr lang="en-US" sz="734" dirty="0"/>
          </a:p>
        </p:txBody>
      </p:sp>
      <p:sp>
        <p:nvSpPr>
          <p:cNvPr id="16" name="Text 13"/>
          <p:cNvSpPr/>
          <p:nvPr/>
        </p:nvSpPr>
        <p:spPr>
          <a:xfrm>
            <a:off x="785813" y="2383138"/>
            <a:ext cx="225750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Sugere melhorias sem alterar regras de negócio</a:t>
            </a:r>
            <a:endParaRPr lang="en-US" sz="727" dirty="0"/>
          </a:p>
        </p:txBody>
      </p:sp>
      <p:sp>
        <p:nvSpPr>
          <p:cNvPr id="17" name="Shape 14"/>
          <p:cNvSpPr/>
          <p:nvPr/>
        </p:nvSpPr>
        <p:spPr>
          <a:xfrm>
            <a:off x="428625" y="2633170"/>
            <a:ext cx="257175" cy="2571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428625" y="2633170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📝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785813" y="2633170"/>
            <a:ext cx="294556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Documentação Técnica</a:t>
            </a:r>
            <a:endParaRPr lang="en-US" sz="734" dirty="0"/>
          </a:p>
        </p:txBody>
      </p:sp>
      <p:sp>
        <p:nvSpPr>
          <p:cNvPr id="20" name="Text 17"/>
          <p:cNvSpPr/>
          <p:nvPr/>
        </p:nvSpPr>
        <p:spPr>
          <a:xfrm>
            <a:off x="785813" y="2808191"/>
            <a:ext cx="2945569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Gera relatórios detalhados e rastreáveis de todas as mudanças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4714875" y="940101"/>
            <a:ext cx="4000500" cy="275034"/>
          </a:xfrm>
          <a:prstGeom prst="rect">
            <a:avLst/>
          </a:prstGeom>
          <a:noFill/>
          <a:ln/>
        </p:spPr>
        <p:txBody>
          <a:bodyPr wrap="square" lIns="0" tIns="0" rIns="0" bIns="102108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o Desenvolvedor Faz</a:t>
            </a:r>
            <a:endParaRPr lang="en-US" sz="885" dirty="0"/>
          </a:p>
        </p:txBody>
      </p:sp>
      <p:sp>
        <p:nvSpPr>
          <p:cNvPr id="22" name="Shape 19"/>
          <p:cNvSpPr/>
          <p:nvPr/>
        </p:nvSpPr>
        <p:spPr>
          <a:xfrm>
            <a:off x="4714875" y="1358010"/>
            <a:ext cx="257175" cy="2571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Text 20"/>
          <p:cNvSpPr/>
          <p:nvPr/>
        </p:nvSpPr>
        <p:spPr>
          <a:xfrm>
            <a:off x="4714875" y="1358010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💡</a:t>
            </a:r>
            <a:endParaRPr lang="en-US" sz="885" dirty="0"/>
          </a:p>
        </p:txBody>
      </p:sp>
      <p:sp>
        <p:nvSpPr>
          <p:cNvPr id="24" name="Text 21"/>
          <p:cNvSpPr/>
          <p:nvPr/>
        </p:nvSpPr>
        <p:spPr>
          <a:xfrm>
            <a:off x="5072063" y="1358010"/>
            <a:ext cx="2169775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Inovação e Criatividade</a:t>
            </a:r>
            <a:endParaRPr lang="en-US" sz="734" dirty="0"/>
          </a:p>
        </p:txBody>
      </p:sp>
      <p:sp>
        <p:nvSpPr>
          <p:cNvPr id="25" name="Text 22"/>
          <p:cNvSpPr/>
          <p:nvPr/>
        </p:nvSpPr>
        <p:spPr>
          <a:xfrm>
            <a:off x="5072063" y="1533032"/>
            <a:ext cx="2169775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Foca em novas features e soluções de negócio</a:t>
            </a:r>
            <a:endParaRPr lang="en-US" sz="727" dirty="0"/>
          </a:p>
        </p:txBody>
      </p:sp>
      <p:sp>
        <p:nvSpPr>
          <p:cNvPr id="26" name="Shape 23"/>
          <p:cNvSpPr/>
          <p:nvPr/>
        </p:nvSpPr>
        <p:spPr>
          <a:xfrm>
            <a:off x="4714875" y="1783063"/>
            <a:ext cx="257175" cy="2571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7" name="Text 24"/>
          <p:cNvSpPr/>
          <p:nvPr/>
        </p:nvSpPr>
        <p:spPr>
          <a:xfrm>
            <a:off x="4714875" y="1783063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🎯</a:t>
            </a:r>
            <a:endParaRPr lang="en-US" sz="885" dirty="0"/>
          </a:p>
        </p:txBody>
      </p:sp>
      <p:sp>
        <p:nvSpPr>
          <p:cNvPr id="28" name="Text 25"/>
          <p:cNvSpPr/>
          <p:nvPr/>
        </p:nvSpPr>
        <p:spPr>
          <a:xfrm>
            <a:off x="5072063" y="1783063"/>
            <a:ext cx="21259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Decisões Estratégicas</a:t>
            </a:r>
            <a:endParaRPr lang="en-US" sz="734" dirty="0"/>
          </a:p>
        </p:txBody>
      </p:sp>
      <p:sp>
        <p:nvSpPr>
          <p:cNvPr id="29" name="Text 26"/>
          <p:cNvSpPr/>
          <p:nvPr/>
        </p:nvSpPr>
        <p:spPr>
          <a:xfrm>
            <a:off x="5072063" y="1958085"/>
            <a:ext cx="2125991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 propostas e toma decisões informadas</a:t>
            </a:r>
            <a:endParaRPr lang="en-US" sz="727" dirty="0"/>
          </a:p>
        </p:txBody>
      </p:sp>
      <p:sp>
        <p:nvSpPr>
          <p:cNvPr id="30" name="Shape 27"/>
          <p:cNvSpPr/>
          <p:nvPr/>
        </p:nvSpPr>
        <p:spPr>
          <a:xfrm>
            <a:off x="4714875" y="2208116"/>
            <a:ext cx="257175" cy="2571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1" name="Text 28"/>
          <p:cNvSpPr/>
          <p:nvPr/>
        </p:nvSpPr>
        <p:spPr>
          <a:xfrm>
            <a:off x="4714875" y="2208116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✅</a:t>
            </a:r>
            <a:endParaRPr lang="en-US" sz="885" dirty="0"/>
          </a:p>
        </p:txBody>
      </p:sp>
      <p:sp>
        <p:nvSpPr>
          <p:cNvPr id="32" name="Text 29"/>
          <p:cNvSpPr/>
          <p:nvPr/>
        </p:nvSpPr>
        <p:spPr>
          <a:xfrm>
            <a:off x="5072063" y="2208116"/>
            <a:ext cx="2159394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e Testes</a:t>
            </a:r>
            <a:endParaRPr lang="en-US" sz="734" dirty="0"/>
          </a:p>
        </p:txBody>
      </p:sp>
      <p:sp>
        <p:nvSpPr>
          <p:cNvPr id="33" name="Text 30"/>
          <p:cNvSpPr/>
          <p:nvPr/>
        </p:nvSpPr>
        <p:spPr>
          <a:xfrm>
            <a:off x="5072063" y="2383138"/>
            <a:ext cx="21593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Verifica, testa e revisa o código implementado</a:t>
            </a:r>
            <a:endParaRPr lang="en-US" sz="727" dirty="0"/>
          </a:p>
        </p:txBody>
      </p:sp>
      <p:sp>
        <p:nvSpPr>
          <p:cNvPr id="34" name="Shape 31"/>
          <p:cNvSpPr/>
          <p:nvPr/>
        </p:nvSpPr>
        <p:spPr>
          <a:xfrm>
            <a:off x="4714875" y="2633170"/>
            <a:ext cx="257175" cy="2571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5" name="Text 32"/>
          <p:cNvSpPr/>
          <p:nvPr/>
        </p:nvSpPr>
        <p:spPr>
          <a:xfrm>
            <a:off x="4714875" y="2633170"/>
            <a:ext cx="25717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🚀</a:t>
            </a:r>
            <a:endParaRPr lang="en-US" sz="885" dirty="0"/>
          </a:p>
        </p:txBody>
      </p:sp>
      <p:sp>
        <p:nvSpPr>
          <p:cNvPr id="36" name="Text 33"/>
          <p:cNvSpPr/>
          <p:nvPr/>
        </p:nvSpPr>
        <p:spPr>
          <a:xfrm>
            <a:off x="5072063" y="2633170"/>
            <a:ext cx="1910060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Entrega de Valor</a:t>
            </a:r>
            <a:endParaRPr lang="en-US" sz="734" dirty="0"/>
          </a:p>
        </p:txBody>
      </p:sp>
      <p:sp>
        <p:nvSpPr>
          <p:cNvPr id="37" name="Text 34"/>
          <p:cNvSpPr/>
          <p:nvPr/>
        </p:nvSpPr>
        <p:spPr>
          <a:xfrm>
            <a:off x="5072063" y="2808191"/>
            <a:ext cx="1910060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Garante qualidade e impacto no negócio</a:t>
            </a:r>
            <a:endParaRPr lang="en-US" sz="727" dirty="0"/>
          </a:p>
        </p:txBody>
      </p:sp>
      <p:sp>
        <p:nvSpPr>
          <p:cNvPr id="38" name="Shape 35"/>
          <p:cNvSpPr/>
          <p:nvPr/>
        </p:nvSpPr>
        <p:spPr>
          <a:xfrm>
            <a:off x="428625" y="3315398"/>
            <a:ext cx="8286750" cy="755452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9" name="Shape 36"/>
          <p:cNvSpPr/>
          <p:nvPr/>
        </p:nvSpPr>
        <p:spPr>
          <a:xfrm>
            <a:off x="428625" y="3315398"/>
            <a:ext cx="28575" cy="755452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0" name="Text 37"/>
          <p:cNvSpPr/>
          <p:nvPr/>
        </p:nvSpPr>
        <p:spPr>
          <a:xfrm>
            <a:off x="600075" y="3486848"/>
            <a:ext cx="79438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1CF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Resultado</a:t>
            </a:r>
            <a:endParaRPr lang="en-US" sz="784" dirty="0"/>
          </a:p>
        </p:txBody>
      </p:sp>
      <p:sp>
        <p:nvSpPr>
          <p:cNvPr id="41" name="Text 38"/>
          <p:cNvSpPr/>
          <p:nvPr/>
        </p:nvSpPr>
        <p:spPr>
          <a:xfrm>
            <a:off x="600075" y="3727949"/>
            <a:ext cx="79438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Equipes mais produtivas, código de melhor qualidade, e mais tempo para inovação. A IA não substitui o desenvolvedor — potencializa suas capacidades.</a:t>
            </a:r>
            <a:endParaRPr lang="en-US" sz="78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357188"/>
            <a:ext cx="8286750" cy="297163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Próximos Passos: Curto Prazo</a:t>
            </a:r>
            <a:endParaRPr lang="en-US" sz="1602" dirty="0"/>
          </a:p>
        </p:txBody>
      </p:sp>
      <p:sp>
        <p:nvSpPr>
          <p:cNvPr id="4" name="Shape 1"/>
          <p:cNvSpPr/>
          <p:nvPr/>
        </p:nvSpPr>
        <p:spPr>
          <a:xfrm>
            <a:off x="428625" y="825801"/>
            <a:ext cx="4057650" cy="2307766"/>
          </a:xfrm>
          <a:prstGeom prst="rect">
            <a:avLst/>
          </a:prstGeom>
          <a:solidFill>
            <a:srgbClr val="EC700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825801"/>
            <a:ext cx="4057650" cy="28575"/>
          </a:xfrm>
          <a:prstGeom prst="rect">
            <a:avLst/>
          </a:prstGeom>
          <a:solidFill>
            <a:srgbClr val="EC700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00075" y="997251"/>
            <a:ext cx="3714750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EC7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1 - Curto Prazo</a:t>
            </a:r>
            <a:endParaRPr lang="en-US" sz="634" dirty="0"/>
          </a:p>
        </p:txBody>
      </p:sp>
      <p:sp>
        <p:nvSpPr>
          <p:cNvPr id="7" name="Text 4"/>
          <p:cNvSpPr/>
          <p:nvPr/>
        </p:nvSpPr>
        <p:spPr>
          <a:xfrm>
            <a:off x="600075" y="1238352"/>
            <a:ext cx="1572546" cy="14523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</a:t>
            </a:r>
            <a:r>
              <a:rPr lang="en-US" sz="885" b="1" dirty="0" err="1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em</a:t>
            </a: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r>
              <a:rPr lang="en-US" sz="885" b="1" dirty="0" err="1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Homologação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600075" y="1527674"/>
            <a:ext cx="3714750" cy="14952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Testes </a:t>
            </a:r>
            <a:r>
              <a:rPr lang="en-US" sz="727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rigorosos</a:t>
            </a: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validação de integração em ambiente de testes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600075" y="2019142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Testes de integração completos</a:t>
            </a:r>
            <a:endParaRPr lang="en-US" sz="727" dirty="0"/>
          </a:p>
        </p:txBody>
      </p:sp>
      <p:sp>
        <p:nvSpPr>
          <p:cNvPr id="10" name="Text 7"/>
          <p:cNvSpPr/>
          <p:nvPr/>
        </p:nvSpPr>
        <p:spPr>
          <a:xfrm>
            <a:off x="600075" y="2269173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com Java 17 LTS</a:t>
            </a:r>
            <a:endParaRPr lang="en-US" sz="727" dirty="0"/>
          </a:p>
        </p:txBody>
      </p:sp>
      <p:sp>
        <p:nvSpPr>
          <p:cNvPr id="11" name="Text 8"/>
          <p:cNvSpPr/>
          <p:nvPr/>
        </p:nvSpPr>
        <p:spPr>
          <a:xfrm>
            <a:off x="600075" y="2519204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Monitoramento em produção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600075" y="2769236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Rollback plan preparado</a:t>
            </a:r>
            <a:endParaRPr lang="en-US" sz="727" dirty="0"/>
          </a:p>
        </p:txBody>
      </p:sp>
      <p:sp>
        <p:nvSpPr>
          <p:cNvPr id="13" name="Shape 10"/>
          <p:cNvSpPr/>
          <p:nvPr/>
        </p:nvSpPr>
        <p:spPr>
          <a:xfrm>
            <a:off x="4657725" y="825801"/>
            <a:ext cx="4057650" cy="2279191"/>
          </a:xfrm>
          <a:prstGeom prst="rect">
            <a:avLst/>
          </a:prstGeom>
          <a:solidFill>
            <a:srgbClr val="0066CC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1"/>
          <p:cNvSpPr/>
          <p:nvPr/>
        </p:nvSpPr>
        <p:spPr>
          <a:xfrm>
            <a:off x="4657725" y="825801"/>
            <a:ext cx="4057650" cy="28575"/>
          </a:xfrm>
          <a:prstGeom prst="rect">
            <a:avLst/>
          </a:prstGeom>
          <a:solidFill>
            <a:srgbClr val="0066C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4829175" y="997251"/>
            <a:ext cx="3714750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0066CC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2 - Curto Prazo</a:t>
            </a:r>
            <a:endParaRPr lang="en-US" sz="634" dirty="0"/>
          </a:p>
        </p:txBody>
      </p:sp>
      <p:sp>
        <p:nvSpPr>
          <p:cNvPr id="16" name="Text 13"/>
          <p:cNvSpPr/>
          <p:nvPr/>
        </p:nvSpPr>
        <p:spPr>
          <a:xfrm>
            <a:off x="4829175" y="1238352"/>
            <a:ext cx="37147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Ajuste de Parâmetros</a:t>
            </a:r>
            <a:endParaRPr lang="en-US" sz="885" dirty="0"/>
          </a:p>
        </p:txBody>
      </p:sp>
      <p:sp>
        <p:nvSpPr>
          <p:cNvPr id="17" name="Text 14"/>
          <p:cNvSpPr/>
          <p:nvPr/>
        </p:nvSpPr>
        <p:spPr>
          <a:xfrm>
            <a:off x="4829175" y="1527674"/>
            <a:ext cx="371475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Configuração específica de resiliência para cada ambiente (dev/homolog/prod)</a:t>
            </a:r>
            <a:endParaRPr lang="en-US" sz="727" dirty="0"/>
          </a:p>
        </p:txBody>
      </p:sp>
      <p:sp>
        <p:nvSpPr>
          <p:cNvPr id="18" name="Text 15"/>
          <p:cNvSpPr/>
          <p:nvPr/>
        </p:nvSpPr>
        <p:spPr>
          <a:xfrm>
            <a:off x="4829175" y="1859133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Tuning de Circuit Breaker por ambiente</a:t>
            </a:r>
            <a:endParaRPr lang="en-US" sz="727" dirty="0"/>
          </a:p>
        </p:txBody>
      </p:sp>
      <p:sp>
        <p:nvSpPr>
          <p:cNvPr id="19" name="Text 16"/>
          <p:cNvSpPr/>
          <p:nvPr/>
        </p:nvSpPr>
        <p:spPr>
          <a:xfrm>
            <a:off x="4829175" y="2109164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Ajuste de Retry policies</a:t>
            </a:r>
            <a:endParaRPr lang="en-US" sz="727" dirty="0"/>
          </a:p>
        </p:txBody>
      </p:sp>
      <p:sp>
        <p:nvSpPr>
          <p:cNvPr id="20" name="Text 17"/>
          <p:cNvSpPr/>
          <p:nvPr/>
        </p:nvSpPr>
        <p:spPr>
          <a:xfrm>
            <a:off x="4829175" y="2359196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Configuração de Timeout apropriado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4829175" y="2609227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de performance</a:t>
            </a:r>
            <a:endParaRPr lang="en-US" sz="727" dirty="0"/>
          </a:p>
        </p:txBody>
      </p:sp>
      <p:sp>
        <p:nvSpPr>
          <p:cNvPr id="22" name="Shape 19"/>
          <p:cNvSpPr/>
          <p:nvPr/>
        </p:nvSpPr>
        <p:spPr>
          <a:xfrm>
            <a:off x="428625" y="3276442"/>
            <a:ext cx="8286750" cy="417909"/>
          </a:xfrm>
          <a:prstGeom prst="rect">
            <a:avLst/>
          </a:prstGeom>
          <a:solidFill>
            <a:srgbClr val="51CF66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20"/>
          <p:cNvSpPr/>
          <p:nvPr/>
        </p:nvSpPr>
        <p:spPr>
          <a:xfrm>
            <a:off x="428625" y="3276442"/>
            <a:ext cx="28575" cy="417909"/>
          </a:xfrm>
          <a:prstGeom prst="rect">
            <a:avLst/>
          </a:prstGeom>
          <a:solidFill>
            <a:srgbClr val="51CF66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Text 21"/>
          <p:cNvSpPr/>
          <p:nvPr/>
        </p:nvSpPr>
        <p:spPr>
          <a:xfrm>
            <a:off x="814415" y="3452971"/>
            <a:ext cx="3494546" cy="13369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400" b="1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Próximos</a:t>
            </a:r>
            <a:r>
              <a:rPr lang="en-US" sz="1400" b="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Passos: Médio e Longo </a:t>
            </a:r>
            <a:r>
              <a:rPr lang="en-US" sz="1400" b="1" dirty="0" err="1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Prazo</a:t>
            </a:r>
            <a:r>
              <a:rPr lang="en-US" sz="1400" b="1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</a:t>
            </a:r>
            <a:endParaRPr lang="en-US" sz="1400" b="1" dirty="0"/>
          </a:p>
        </p:txBody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4E892DA1-A46F-FF95-0810-5D7EC96DC7D5}"/>
              </a:ext>
            </a:extLst>
          </p:cNvPr>
          <p:cNvSpPr/>
          <p:nvPr/>
        </p:nvSpPr>
        <p:spPr>
          <a:xfrm>
            <a:off x="4689850" y="3276442"/>
            <a:ext cx="4025525" cy="1883913"/>
          </a:xfrm>
          <a:prstGeom prst="rect">
            <a:avLst/>
          </a:prstGeom>
          <a:solidFill>
            <a:srgbClr val="FFD700">
              <a:alpha val="8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27" name="Text 12">
            <a:extLst>
              <a:ext uri="{FF2B5EF4-FFF2-40B4-BE49-F238E27FC236}">
                <a16:creationId xmlns:a16="http://schemas.microsoft.com/office/drawing/2014/main" id="{29DF4459-2167-302A-63C5-3DD591420A93}"/>
              </a:ext>
            </a:extLst>
          </p:cNvPr>
          <p:cNvSpPr/>
          <p:nvPr/>
        </p:nvSpPr>
        <p:spPr>
          <a:xfrm>
            <a:off x="4884863" y="3369003"/>
            <a:ext cx="819135" cy="10791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D7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3 - Longo Prazo</a:t>
            </a:r>
            <a:endParaRPr lang="en-US" sz="634" dirty="0"/>
          </a:p>
        </p:txBody>
      </p:sp>
      <p:sp>
        <p:nvSpPr>
          <p:cNvPr id="28" name="Text 13">
            <a:extLst>
              <a:ext uri="{FF2B5EF4-FFF2-40B4-BE49-F238E27FC236}">
                <a16:creationId xmlns:a16="http://schemas.microsoft.com/office/drawing/2014/main" id="{3924F98A-919D-E8A6-5B28-D8007ED41A08}"/>
              </a:ext>
            </a:extLst>
          </p:cNvPr>
          <p:cNvSpPr/>
          <p:nvPr/>
        </p:nvSpPr>
        <p:spPr>
          <a:xfrm>
            <a:off x="4884863" y="3519329"/>
            <a:ext cx="37147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Expansão para Microserviços</a:t>
            </a:r>
            <a:endParaRPr lang="en-US" sz="885" dirty="0"/>
          </a:p>
        </p:txBody>
      </p:sp>
      <p:sp>
        <p:nvSpPr>
          <p:cNvPr id="29" name="Text 14">
            <a:extLst>
              <a:ext uri="{FF2B5EF4-FFF2-40B4-BE49-F238E27FC236}">
                <a16:creationId xmlns:a16="http://schemas.microsoft.com/office/drawing/2014/main" id="{2A9D69A4-0A21-2CD7-1FF2-92068265DD1B}"/>
              </a:ext>
            </a:extLst>
          </p:cNvPr>
          <p:cNvSpPr/>
          <p:nvPr/>
        </p:nvSpPr>
        <p:spPr>
          <a:xfrm>
            <a:off x="4884863" y="3778931"/>
            <a:ext cx="371475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E5E7EB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Replicação do modelo de IA para análise e refatoração de outros projetos</a:t>
            </a:r>
            <a:endParaRPr lang="en-US" sz="727" dirty="0"/>
          </a:p>
        </p:txBody>
      </p:sp>
      <p:sp>
        <p:nvSpPr>
          <p:cNvPr id="30" name="Text 15">
            <a:extLst>
              <a:ext uri="{FF2B5EF4-FFF2-40B4-BE49-F238E27FC236}">
                <a16:creationId xmlns:a16="http://schemas.microsoft.com/office/drawing/2014/main" id="{CDAEAC29-26EF-CF8D-D80C-D646FF275591}"/>
              </a:ext>
            </a:extLst>
          </p:cNvPr>
          <p:cNvSpPr/>
          <p:nvPr/>
        </p:nvSpPr>
        <p:spPr>
          <a:xfrm>
            <a:off x="4884863" y="4110390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Aplicar IA em outros microserviços</a:t>
            </a:r>
            <a:endParaRPr lang="en-US" sz="727" dirty="0"/>
          </a:p>
        </p:txBody>
      </p:sp>
      <p:sp>
        <p:nvSpPr>
          <p:cNvPr id="31" name="Text 16">
            <a:extLst>
              <a:ext uri="{FF2B5EF4-FFF2-40B4-BE49-F238E27FC236}">
                <a16:creationId xmlns:a16="http://schemas.microsoft.com/office/drawing/2014/main" id="{73CAFA31-08AF-2D0A-0327-A956153A65A4}"/>
              </a:ext>
            </a:extLst>
          </p:cNvPr>
          <p:cNvSpPr/>
          <p:nvPr/>
        </p:nvSpPr>
        <p:spPr>
          <a:xfrm>
            <a:off x="4884863" y="4360421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Consolidar boas práticas em padrões</a:t>
            </a:r>
            <a:endParaRPr lang="en-US" sz="727" dirty="0"/>
          </a:p>
        </p:txBody>
      </p:sp>
      <p:sp>
        <p:nvSpPr>
          <p:cNvPr id="32" name="Text 17">
            <a:extLst>
              <a:ext uri="{FF2B5EF4-FFF2-40B4-BE49-F238E27FC236}">
                <a16:creationId xmlns:a16="http://schemas.microsoft.com/office/drawing/2014/main" id="{017F86AF-F8C6-4D91-F1BE-0B49E2E7E42F}"/>
              </a:ext>
            </a:extLst>
          </p:cNvPr>
          <p:cNvSpPr/>
          <p:nvPr/>
        </p:nvSpPr>
        <p:spPr>
          <a:xfrm>
            <a:off x="4884863" y="4610452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Criar templates reutilizáveis</a:t>
            </a:r>
            <a:endParaRPr lang="en-US" sz="727" dirty="0"/>
          </a:p>
        </p:txBody>
      </p:sp>
      <p:sp>
        <p:nvSpPr>
          <p:cNvPr id="33" name="Text 18">
            <a:extLst>
              <a:ext uri="{FF2B5EF4-FFF2-40B4-BE49-F238E27FC236}">
                <a16:creationId xmlns:a16="http://schemas.microsoft.com/office/drawing/2014/main" id="{3E21C2AA-81E3-C230-4105-94B2C6753B52}"/>
              </a:ext>
            </a:extLst>
          </p:cNvPr>
          <p:cNvSpPr/>
          <p:nvPr/>
        </p:nvSpPr>
        <p:spPr>
          <a:xfrm>
            <a:off x="4884863" y="4860483"/>
            <a:ext cx="3714750" cy="16430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727" dirty="0">
                <a:solidFill>
                  <a:srgbClr val="B4B7C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Escalabilidade da solução</a:t>
            </a:r>
            <a:endParaRPr lang="en-US" sz="727" dirty="0"/>
          </a:p>
        </p:txBody>
      </p:sp>
      <p:sp>
        <p:nvSpPr>
          <p:cNvPr id="34" name="Shape 11">
            <a:extLst>
              <a:ext uri="{FF2B5EF4-FFF2-40B4-BE49-F238E27FC236}">
                <a16:creationId xmlns:a16="http://schemas.microsoft.com/office/drawing/2014/main" id="{C221864D-BCD1-D8B2-D969-B639C248D554}"/>
              </a:ext>
            </a:extLst>
          </p:cNvPr>
          <p:cNvSpPr/>
          <p:nvPr/>
        </p:nvSpPr>
        <p:spPr>
          <a:xfrm>
            <a:off x="4661487" y="3292515"/>
            <a:ext cx="4057650" cy="28575"/>
          </a:xfrm>
          <a:prstGeom prst="rect">
            <a:avLst/>
          </a:prstGeom>
          <a:solidFill>
            <a:srgbClr val="FFD700"/>
          </a:solidFill>
          <a:ln/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1161</Words>
  <Application>Microsoft Office PowerPoint</Application>
  <PresentationFormat>On-screen Show (16:9)</PresentationFormat>
  <Paragraphs>231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Noto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Igor Meira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Igor Meira</dc:title>
  <dc:subject>Igor Meira Presentation</dc:subject>
  <dc:creator>Igor Meira</dc:creator>
  <cp:keywords>IA</cp:keywords>
  <cp:lastModifiedBy>Igor Meira</cp:lastModifiedBy>
  <cp:revision>22</cp:revision>
  <dcterms:created xsi:type="dcterms:W3CDTF">2025-10-30T00:40:48Z</dcterms:created>
  <dcterms:modified xsi:type="dcterms:W3CDTF">2025-10-30T01:35:39Z</dcterms:modified>
  <cp:category>IA</cp:category>
</cp:coreProperties>
</file>